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5" r:id="rId9"/>
    <p:sldId id="266" r:id="rId10"/>
    <p:sldId id="267" r:id="rId11"/>
    <p:sldId id="264" r:id="rId12"/>
  </p:sldIdLst>
  <p:sldSz cx="18288000" cy="10287000"/>
  <p:notesSz cx="6858000" cy="9144000"/>
  <p:embeddedFontLst>
    <p:embeddedFont>
      <p:font typeface="Archivo Black" panose="020B0604020202020204" charset="0"/>
      <p:regular r:id="rId14"/>
    </p:embeddedFont>
    <p:embeddedFont>
      <p:font typeface="Calibri" panose="020F0502020204030204" pitchFamily="34" charset="0"/>
      <p:regular r:id="rId15"/>
      <p:bold r:id="rId16"/>
      <p:italic r:id="rId17"/>
      <p:boldItalic r:id="rId18"/>
    </p:embeddedFont>
    <p:embeddedFont>
      <p:font typeface="Consolas" panose="020B0609020204030204" pitchFamily="49" charset="0"/>
      <p:regular r:id="rId19"/>
      <p:bold r:id="rId20"/>
      <p:italic r:id="rId21"/>
      <p:boldItalic r:id="rId22"/>
    </p:embeddedFont>
    <p:embeddedFont>
      <p:font typeface="Montserrat Classic Bold" panose="020B0604020202020204" charset="0"/>
      <p:regular r:id="rId23"/>
    </p:embeddedFont>
    <p:embeddedFont>
      <p:font typeface="Montserrat Light" panose="020B0604020202020204" charset="0"/>
      <p:regular r:id="rId24"/>
      <p: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26" d="100"/>
          <a:sy n="26" d="100"/>
        </p:scale>
        <p:origin x="108" y="14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16.05.2024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609139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maxi : 120s / si piloté : 170s</a:t>
            </a:r>
          </a:p>
          <a:p>
            <a:r>
              <a:rPr lang="en-US"/>
              <a:t>5 m/s &lt; Vitesse de descente &lt; 12 m/s</a:t>
            </a:r>
          </a:p>
          <a:p>
            <a:r>
              <a:rPr lang="en-US"/>
              <a:t>résistance du parachute: 5N</a:t>
            </a:r>
          </a:p>
          <a:p>
            <a:endParaRPr lang="en-US"/>
          </a:p>
          <a:p>
            <a:r>
              <a:rPr lang="en-US"/>
              <a:t>if piloted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2.pn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image" Target="../media/image42.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10"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9.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36030" b="-30803"/>
            </a:stretch>
          </a:blipFill>
        </p:spPr>
      </p:sp>
      <p:sp>
        <p:nvSpPr>
          <p:cNvPr id="3" name="Freeform 3"/>
          <p:cNvSpPr/>
          <p:nvPr/>
        </p:nvSpPr>
        <p:spPr>
          <a:xfrm>
            <a:off x="8521080" y="612223"/>
            <a:ext cx="1438867" cy="1625825"/>
          </a:xfrm>
          <a:custGeom>
            <a:avLst/>
            <a:gdLst/>
            <a:ahLst/>
            <a:cxnLst/>
            <a:rect l="l" t="t" r="r" b="b"/>
            <a:pathLst>
              <a:path w="1438867" h="1625825">
                <a:moveTo>
                  <a:pt x="0" y="0"/>
                </a:moveTo>
                <a:lnTo>
                  <a:pt x="1438867" y="0"/>
                </a:lnTo>
                <a:lnTo>
                  <a:pt x="1438867" y="1625825"/>
                </a:lnTo>
                <a:lnTo>
                  <a:pt x="0" y="1625825"/>
                </a:lnTo>
                <a:lnTo>
                  <a:pt x="0" y="0"/>
                </a:lnTo>
                <a:close/>
              </a:path>
            </a:pathLst>
          </a:custGeom>
          <a:blipFill>
            <a:blip r:embed="rId3"/>
            <a:stretch>
              <a:fillRect/>
            </a:stretch>
          </a:blipFill>
        </p:spPr>
      </p:sp>
      <p:sp>
        <p:nvSpPr>
          <p:cNvPr id="4" name="Freeform 4"/>
          <p:cNvSpPr/>
          <p:nvPr/>
        </p:nvSpPr>
        <p:spPr>
          <a:xfrm rot="-4521330">
            <a:off x="4801382" y="1766420"/>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4"/>
            <a:stretch>
              <a:fillRect/>
            </a:stretch>
          </a:blipFill>
        </p:spPr>
      </p:sp>
      <p:pic>
        <p:nvPicPr>
          <p:cNvPr id="18" name="Image 17">
            <a:extLst>
              <a:ext uri="{FF2B5EF4-FFF2-40B4-BE49-F238E27FC236}">
                <a16:creationId xmlns:a16="http://schemas.microsoft.com/office/drawing/2014/main" id="{189DB90C-D372-4A3A-B086-B9D0257F21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4301" y="0"/>
            <a:ext cx="8604660" cy="10287000"/>
          </a:xfrm>
          <a:prstGeom prst="rect">
            <a:avLst/>
          </a:prstGeom>
        </p:spPr>
      </p:pic>
      <p:grpSp>
        <p:nvGrpSpPr>
          <p:cNvPr id="7" name="Group 7"/>
          <p:cNvGrpSpPr/>
          <p:nvPr/>
        </p:nvGrpSpPr>
        <p:grpSpPr>
          <a:xfrm>
            <a:off x="4191521" y="3349077"/>
            <a:ext cx="9904959" cy="3588846"/>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6"/>
            <a:stretch>
              <a:fillRect t="-187363"/>
            </a:stretch>
          </a:blipFill>
        </p:spPr>
      </p:sp>
      <p:sp>
        <p:nvSpPr>
          <p:cNvPr id="11" name="TextBox 11"/>
          <p:cNvSpPr txBox="1"/>
          <p:nvPr/>
        </p:nvSpPr>
        <p:spPr>
          <a:xfrm>
            <a:off x="4441321" y="4868674"/>
            <a:ext cx="9405358" cy="914732"/>
          </a:xfrm>
          <a:prstGeom prst="rect">
            <a:avLst/>
          </a:prstGeom>
        </p:spPr>
        <p:txBody>
          <a:bodyPr lIns="0" tIns="0" rIns="0" bIns="0" rtlCol="0" anchor="t">
            <a:spAutoFit/>
          </a:bodyPr>
          <a:lstStyle/>
          <a:p>
            <a:pPr algn="ctr">
              <a:lnSpc>
                <a:spcPts val="7454"/>
              </a:lnSpc>
            </a:pPr>
            <a:r>
              <a:rPr lang="en-US" sz="5402" spc="75">
                <a:solidFill>
                  <a:srgbClr val="040506"/>
                </a:solidFill>
                <a:latin typeface="Archivo Black"/>
              </a:rPr>
              <a:t>PROJECT</a:t>
            </a:r>
          </a:p>
        </p:txBody>
      </p:sp>
      <p:sp>
        <p:nvSpPr>
          <p:cNvPr id="12" name="TextBox 12"/>
          <p:cNvSpPr txBox="1"/>
          <p:nvPr/>
        </p:nvSpPr>
        <p:spPr>
          <a:xfrm>
            <a:off x="8024666" y="2268882"/>
            <a:ext cx="2431696" cy="600075"/>
          </a:xfrm>
          <a:prstGeom prst="rect">
            <a:avLst/>
          </a:prstGeom>
        </p:spPr>
        <p:txBody>
          <a:bodyPr lIns="0" tIns="0" rIns="0" bIns="0" rtlCol="0" anchor="t">
            <a:spAutoFit/>
          </a:bodyPr>
          <a:lstStyle/>
          <a:p>
            <a:pPr algn="ctr">
              <a:lnSpc>
                <a:spcPts val="4652"/>
              </a:lnSpc>
            </a:pPr>
            <a:r>
              <a:rPr lang="en-US" sz="3877" spc="-77" dirty="0">
                <a:solidFill>
                  <a:srgbClr val="040506"/>
                </a:solidFill>
                <a:latin typeface="Montserrat Classic Bold"/>
              </a:rPr>
              <a:t>DSG</a:t>
            </a:r>
          </a:p>
        </p:txBody>
      </p:sp>
      <p:sp>
        <p:nvSpPr>
          <p:cNvPr id="13" name="TextBox 13"/>
          <p:cNvSpPr txBox="1"/>
          <p:nvPr/>
        </p:nvSpPr>
        <p:spPr>
          <a:xfrm>
            <a:off x="5471449" y="3369495"/>
            <a:ext cx="7345101" cy="1755276"/>
          </a:xfrm>
          <a:prstGeom prst="rect">
            <a:avLst/>
          </a:prstGeom>
        </p:spPr>
        <p:txBody>
          <a:bodyPr lIns="0" tIns="0" rIns="0" bIns="0" rtlCol="0" anchor="t">
            <a:spAutoFit/>
          </a:bodyPr>
          <a:lstStyle/>
          <a:p>
            <a:pPr algn="ctr">
              <a:lnSpc>
                <a:spcPts val="14213"/>
              </a:lnSpc>
            </a:pPr>
            <a:r>
              <a:rPr lang="en-US" sz="10299" spc="144">
                <a:solidFill>
                  <a:srgbClr val="040506"/>
                </a:solidFill>
                <a:latin typeface="Archivo Black"/>
              </a:rPr>
              <a:t>CANSAT</a:t>
            </a:r>
          </a:p>
        </p:txBody>
      </p:sp>
      <p:sp>
        <p:nvSpPr>
          <p:cNvPr id="14" name="TextBox 14"/>
          <p:cNvSpPr txBox="1"/>
          <p:nvPr/>
        </p:nvSpPr>
        <p:spPr>
          <a:xfrm>
            <a:off x="4441321" y="6182437"/>
            <a:ext cx="9497482" cy="441638"/>
          </a:xfrm>
          <a:prstGeom prst="rect">
            <a:avLst/>
          </a:prstGeom>
        </p:spPr>
        <p:txBody>
          <a:bodyPr lIns="0" tIns="0" rIns="0" bIns="0" rtlCol="0" anchor="t">
            <a:spAutoFit/>
          </a:bodyPr>
          <a:lstStyle/>
          <a:p>
            <a:pPr algn="ctr">
              <a:lnSpc>
                <a:spcPts val="3661"/>
              </a:lnSpc>
            </a:pPr>
            <a:r>
              <a:rPr lang="en-US" sz="2653" spc="140">
                <a:solidFill>
                  <a:srgbClr val="231F20"/>
                </a:solidFill>
                <a:latin typeface="Montserrat Classic Bold"/>
              </a:rPr>
              <a:t>DEEP.SOUND.GALACTIC</a:t>
            </a:r>
          </a:p>
        </p:txBody>
      </p:sp>
      <p:pic>
        <p:nvPicPr>
          <p:cNvPr id="16" name="Image 15">
            <a:extLst>
              <a:ext uri="{FF2B5EF4-FFF2-40B4-BE49-F238E27FC236}">
                <a16:creationId xmlns:a16="http://schemas.microsoft.com/office/drawing/2014/main" id="{E069A588-DC2B-B7F0-AA84-C6640F1EE4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00" y="0"/>
            <a:ext cx="1214833" cy="118674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892249" y="0"/>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41" r="-37738"/>
            </a:stretch>
          </a:blipFill>
        </p:spPr>
      </p:sp>
      <p:sp>
        <p:nvSpPr>
          <p:cNvPr id="13" name="TextBox 13"/>
          <p:cNvSpPr txBox="1"/>
          <p:nvPr/>
        </p:nvSpPr>
        <p:spPr>
          <a:xfrm>
            <a:off x="6121151" y="2026605"/>
            <a:ext cx="4950833" cy="1896673"/>
          </a:xfrm>
          <a:prstGeom prst="rect">
            <a:avLst/>
          </a:prstGeom>
        </p:spPr>
        <p:txBody>
          <a:bodyPr lIns="0" tIns="0" rIns="0" bIns="0" rtlCol="0" anchor="t">
            <a:spAutoFit/>
          </a:bodyPr>
          <a:lstStyle/>
          <a:p>
            <a:pPr>
              <a:lnSpc>
                <a:spcPts val="3015"/>
              </a:lnSpc>
            </a:pPr>
            <a:r>
              <a:rPr lang="en-US" sz="2185" spc="214" dirty="0">
                <a:solidFill>
                  <a:srgbClr val="000000"/>
                </a:solidFill>
                <a:latin typeface="Montserrat Light"/>
              </a:rPr>
              <a:t>Here is the software we’re using to stay in contact </a:t>
            </a:r>
            <a:r>
              <a:rPr lang="en-US" sz="2185" spc="214" dirty="0" err="1">
                <a:solidFill>
                  <a:srgbClr val="000000"/>
                </a:solidFill>
                <a:latin typeface="Montserrat Light"/>
              </a:rPr>
              <a:t>everytime</a:t>
            </a:r>
            <a:r>
              <a:rPr lang="en-US" sz="2185" spc="214" dirty="0">
                <a:solidFill>
                  <a:srgbClr val="000000"/>
                </a:solidFill>
                <a:latin typeface="Montserrat Light"/>
              </a:rPr>
              <a:t> with our Cansat.</a:t>
            </a:r>
            <a:br>
              <a:rPr lang="en-US" sz="2185" spc="214" dirty="0">
                <a:solidFill>
                  <a:srgbClr val="000000"/>
                </a:solidFill>
                <a:latin typeface="Montserrat Light"/>
              </a:rPr>
            </a:br>
            <a:r>
              <a:rPr lang="en-US" sz="2185" spc="214" dirty="0">
                <a:solidFill>
                  <a:srgbClr val="000000"/>
                </a:solidFill>
                <a:latin typeface="Montserrat Light"/>
              </a:rPr>
              <a:t>We receive every data and message on it.</a:t>
            </a:r>
          </a:p>
        </p:txBody>
      </p:sp>
      <p:sp>
        <p:nvSpPr>
          <p:cNvPr id="14" name="TextBox 14"/>
          <p:cNvSpPr txBox="1"/>
          <p:nvPr/>
        </p:nvSpPr>
        <p:spPr>
          <a:xfrm>
            <a:off x="6603210" y="897584"/>
            <a:ext cx="5325326" cy="898392"/>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Archivo Black"/>
              </a:rPr>
              <a:t>SENSORS</a:t>
            </a:r>
          </a:p>
        </p:txBody>
      </p:sp>
      <p:sp>
        <p:nvSpPr>
          <p:cNvPr id="15" name="Freeform 15"/>
          <p:cNvSpPr/>
          <p:nvPr/>
        </p:nvSpPr>
        <p:spPr>
          <a:xfrm>
            <a:off x="16539867" y="215788"/>
            <a:ext cx="1438867" cy="1625825"/>
          </a:xfrm>
          <a:custGeom>
            <a:avLst/>
            <a:gdLst/>
            <a:ahLst/>
            <a:cxnLst/>
            <a:rect l="l" t="t" r="r" b="b"/>
            <a:pathLst>
              <a:path w="1438867" h="1625825">
                <a:moveTo>
                  <a:pt x="0" y="0"/>
                </a:moveTo>
                <a:lnTo>
                  <a:pt x="1438866" y="0"/>
                </a:lnTo>
                <a:lnTo>
                  <a:pt x="1438866" y="1625824"/>
                </a:lnTo>
                <a:lnTo>
                  <a:pt x="0" y="1625824"/>
                </a:lnTo>
                <a:lnTo>
                  <a:pt x="0" y="0"/>
                </a:lnTo>
                <a:close/>
              </a:path>
            </a:pathLst>
          </a:custGeom>
          <a:blipFill>
            <a:blip r:embed="rId4"/>
            <a:stretch>
              <a:fillRect/>
            </a:stretch>
          </a:blipFill>
        </p:spPr>
      </p:sp>
      <p:pic>
        <p:nvPicPr>
          <p:cNvPr id="8" name="Image 7">
            <a:extLst>
              <a:ext uri="{FF2B5EF4-FFF2-40B4-BE49-F238E27FC236}">
                <a16:creationId xmlns:a16="http://schemas.microsoft.com/office/drawing/2014/main" id="{8A5475F5-F14B-B055-2FF1-F6D144C5AC5D}"/>
              </a:ext>
            </a:extLst>
          </p:cNvPr>
          <p:cNvPicPr>
            <a:picLocks noChangeAspect="1"/>
          </p:cNvPicPr>
          <p:nvPr/>
        </p:nvPicPr>
        <p:blipFill rotWithShape="1">
          <a:blip r:embed="rId5"/>
          <a:srcRect l="1819" t="3645" r="2799" b="1683"/>
          <a:stretch/>
        </p:blipFill>
        <p:spPr>
          <a:xfrm>
            <a:off x="6121151" y="4505069"/>
            <a:ext cx="7123478" cy="5200139"/>
          </a:xfrm>
          <a:prstGeom prst="rect">
            <a:avLst/>
          </a:prstGeom>
        </p:spPr>
      </p:pic>
      <p:sp>
        <p:nvSpPr>
          <p:cNvPr id="9" name="ZoneTexte 8">
            <a:extLst>
              <a:ext uri="{FF2B5EF4-FFF2-40B4-BE49-F238E27FC236}">
                <a16:creationId xmlns:a16="http://schemas.microsoft.com/office/drawing/2014/main" id="{E540C446-2B6B-9F2B-342D-C5438E0AD4E6}"/>
              </a:ext>
            </a:extLst>
          </p:cNvPr>
          <p:cNvSpPr txBox="1"/>
          <p:nvPr/>
        </p:nvSpPr>
        <p:spPr>
          <a:xfrm>
            <a:off x="6159469" y="6025141"/>
            <a:ext cx="6781800" cy="3693319"/>
          </a:xfrm>
          <a:prstGeom prst="rect">
            <a:avLst/>
          </a:prstGeom>
          <a:noFill/>
        </p:spPr>
        <p:txBody>
          <a:bodyPr wrap="square" rtlCol="0">
            <a:spAutoFit/>
          </a:bodyPr>
          <a:lstStyle/>
          <a:p>
            <a:r>
              <a:rPr lang="en-US" b="0" dirty="0">
                <a:solidFill>
                  <a:srgbClr val="7FCBCD"/>
                </a:solidFill>
                <a:effectLst/>
                <a:latin typeface="Consolas" panose="020B0609020204030204" pitchFamily="49" charset="0"/>
              </a:rPr>
              <a:t>CAN-85 connected successfully - Ceci </a:t>
            </a:r>
            <a:r>
              <a:rPr lang="en-US" b="0" dirty="0" err="1">
                <a:solidFill>
                  <a:srgbClr val="7FCBCD"/>
                </a:solidFill>
                <a:effectLst/>
                <a:latin typeface="Consolas" panose="020B0609020204030204" pitchFamily="49" charset="0"/>
              </a:rPr>
              <a:t>est</a:t>
            </a:r>
            <a:r>
              <a:rPr lang="en-US" b="0" dirty="0">
                <a:solidFill>
                  <a:srgbClr val="7FCBCD"/>
                </a:solidFill>
                <a:effectLst/>
                <a:latin typeface="Consolas" panose="020B0609020204030204" pitchFamily="49" charset="0"/>
              </a:rPr>
              <a:t> un Cansat, nous </a:t>
            </a:r>
            <a:r>
              <a:rPr lang="en-US" b="0" dirty="0" err="1">
                <a:solidFill>
                  <a:srgbClr val="7FCBCD"/>
                </a:solidFill>
                <a:effectLst/>
                <a:latin typeface="Consolas" panose="020B0609020204030204" pitchFamily="49" charset="0"/>
              </a:rPr>
              <a:t>sommes</a:t>
            </a:r>
            <a:r>
              <a:rPr lang="en-US" b="0" dirty="0">
                <a:solidFill>
                  <a:srgbClr val="7FCBCD"/>
                </a:solidFill>
                <a:effectLst/>
                <a:latin typeface="Consolas" panose="020B0609020204030204" pitchFamily="49" charset="0"/>
              </a:rPr>
              <a:t> </a:t>
            </a:r>
            <a:r>
              <a:rPr lang="en-US" b="0" dirty="0" err="1">
                <a:solidFill>
                  <a:srgbClr val="7FCBCD"/>
                </a:solidFill>
                <a:effectLst/>
                <a:latin typeface="Consolas" panose="020B0609020204030204" pitchFamily="49" charset="0"/>
              </a:rPr>
              <a:t>pacifiques</a:t>
            </a:r>
            <a:r>
              <a:rPr lang="en-US" b="0" dirty="0">
                <a:solidFill>
                  <a:srgbClr val="7FCBCD"/>
                </a:solidFill>
                <a:effectLst/>
                <a:latin typeface="Consolas" panose="020B0609020204030204" pitchFamily="49" charset="0"/>
              </a:rPr>
              <a:t> // This is a Cansat, we're friendly</a:t>
            </a:r>
            <a:br>
              <a:rPr lang="en-US" b="0" dirty="0">
                <a:solidFill>
                  <a:srgbClr val="7FCBCD"/>
                </a:solidFill>
                <a:effectLst/>
                <a:latin typeface="Consolas" panose="020B0609020204030204" pitchFamily="49" charset="0"/>
              </a:rPr>
            </a:br>
            <a:r>
              <a:rPr lang="en-US" b="0" dirty="0">
                <a:solidFill>
                  <a:srgbClr val="7FCBCD"/>
                </a:solidFill>
                <a:effectLst/>
                <a:latin typeface="Consolas" panose="020B0609020204030204" pitchFamily="49" charset="0"/>
              </a:rPr>
              <a:t>Press 983 </a:t>
            </a:r>
            <a:r>
              <a:rPr lang="en-US" b="0" dirty="0" err="1">
                <a:solidFill>
                  <a:srgbClr val="7FCBCD"/>
                </a:solidFill>
                <a:effectLst/>
                <a:latin typeface="Consolas" panose="020B0609020204030204" pitchFamily="49" charset="0"/>
              </a:rPr>
              <a:t>hPa</a:t>
            </a:r>
            <a:r>
              <a:rPr lang="en-US" b="0" dirty="0">
                <a:solidFill>
                  <a:srgbClr val="7FCBCD"/>
                </a:solidFill>
                <a:effectLst/>
                <a:latin typeface="Consolas" panose="020B0609020204030204" pitchFamily="49" charset="0"/>
              </a:rPr>
              <a:t> </a:t>
            </a:r>
            <a:br>
              <a:rPr lang="en-US" b="0" dirty="0">
                <a:solidFill>
                  <a:srgbClr val="7FCBCD"/>
                </a:solidFill>
                <a:effectLst/>
                <a:latin typeface="Consolas" panose="020B0609020204030204" pitchFamily="49" charset="0"/>
              </a:rPr>
            </a:br>
            <a:r>
              <a:rPr lang="en-US" b="0" dirty="0">
                <a:solidFill>
                  <a:srgbClr val="7FCBCD"/>
                </a:solidFill>
                <a:effectLst/>
                <a:latin typeface="Consolas" panose="020B0609020204030204" pitchFamily="49" charset="0"/>
              </a:rPr>
              <a:t>Temp 19,8 °C </a:t>
            </a:r>
            <a:br>
              <a:rPr lang="en-US" b="0" dirty="0">
                <a:solidFill>
                  <a:srgbClr val="7FCBCD"/>
                </a:solidFill>
                <a:effectLst/>
                <a:latin typeface="Consolas" panose="020B0609020204030204" pitchFamily="49" charset="0"/>
              </a:rPr>
            </a:br>
            <a:r>
              <a:rPr lang="en-US" b="0" dirty="0" err="1">
                <a:solidFill>
                  <a:srgbClr val="7FCBCD"/>
                </a:solidFill>
                <a:effectLst/>
                <a:latin typeface="Consolas" panose="020B0609020204030204" pitchFamily="49" charset="0"/>
              </a:rPr>
              <a:t>Humi</a:t>
            </a:r>
            <a:r>
              <a:rPr lang="en-US" b="0" dirty="0">
                <a:solidFill>
                  <a:srgbClr val="7FCBCD"/>
                </a:solidFill>
                <a:effectLst/>
                <a:latin typeface="Consolas" panose="020B0609020204030204" pitchFamily="49" charset="0"/>
              </a:rPr>
              <a:t> 68,2 %</a:t>
            </a:r>
            <a:r>
              <a:rPr lang="en-US" b="0" dirty="0" err="1">
                <a:solidFill>
                  <a:srgbClr val="7FCBCD"/>
                </a:solidFill>
                <a:effectLst/>
                <a:latin typeface="Consolas" panose="020B0609020204030204" pitchFamily="49" charset="0"/>
              </a:rPr>
              <a:t>rH</a:t>
            </a:r>
            <a:endParaRPr lang="en-US" b="0" dirty="0">
              <a:solidFill>
                <a:srgbClr val="7FCBCD"/>
              </a:solidFill>
              <a:effectLst/>
              <a:latin typeface="Consolas" panose="020B0609020204030204" pitchFamily="49" charset="0"/>
            </a:endParaRPr>
          </a:p>
          <a:p>
            <a:r>
              <a:rPr lang="en-US" b="0" dirty="0">
                <a:solidFill>
                  <a:srgbClr val="7FCBCD"/>
                </a:solidFill>
                <a:effectLst/>
                <a:latin typeface="Consolas" panose="020B0609020204030204" pitchFamily="49" charset="0"/>
              </a:rPr>
              <a:t>CAN-85 connected successfully - Ceci </a:t>
            </a:r>
            <a:r>
              <a:rPr lang="en-US" b="0" dirty="0" err="1">
                <a:solidFill>
                  <a:srgbClr val="7FCBCD"/>
                </a:solidFill>
                <a:effectLst/>
                <a:latin typeface="Consolas" panose="020B0609020204030204" pitchFamily="49" charset="0"/>
              </a:rPr>
              <a:t>est</a:t>
            </a:r>
            <a:r>
              <a:rPr lang="en-US" b="0" dirty="0">
                <a:solidFill>
                  <a:srgbClr val="7FCBCD"/>
                </a:solidFill>
                <a:effectLst/>
                <a:latin typeface="Consolas" panose="020B0609020204030204" pitchFamily="49" charset="0"/>
              </a:rPr>
              <a:t> un Cansat, nous </a:t>
            </a:r>
            <a:r>
              <a:rPr lang="en-US" b="0" dirty="0" err="1">
                <a:solidFill>
                  <a:srgbClr val="7FCBCD"/>
                </a:solidFill>
                <a:effectLst/>
                <a:latin typeface="Consolas" panose="020B0609020204030204" pitchFamily="49" charset="0"/>
              </a:rPr>
              <a:t>sommes</a:t>
            </a:r>
            <a:r>
              <a:rPr lang="en-US" b="0" dirty="0">
                <a:solidFill>
                  <a:srgbClr val="7FCBCD"/>
                </a:solidFill>
                <a:effectLst/>
                <a:latin typeface="Consolas" panose="020B0609020204030204" pitchFamily="49" charset="0"/>
              </a:rPr>
              <a:t> </a:t>
            </a:r>
            <a:r>
              <a:rPr lang="en-US" b="0" dirty="0" err="1">
                <a:solidFill>
                  <a:srgbClr val="7FCBCD"/>
                </a:solidFill>
                <a:effectLst/>
                <a:latin typeface="Consolas" panose="020B0609020204030204" pitchFamily="49" charset="0"/>
              </a:rPr>
              <a:t>pacifiques</a:t>
            </a:r>
            <a:r>
              <a:rPr lang="en-US" b="0" dirty="0">
                <a:solidFill>
                  <a:srgbClr val="7FCBCD"/>
                </a:solidFill>
                <a:effectLst/>
                <a:latin typeface="Consolas" panose="020B0609020204030204" pitchFamily="49" charset="0"/>
              </a:rPr>
              <a:t> // This is a Cansat, we're friendly</a:t>
            </a:r>
            <a:br>
              <a:rPr lang="en-US" b="0" dirty="0">
                <a:solidFill>
                  <a:srgbClr val="7FCBCD"/>
                </a:solidFill>
                <a:effectLst/>
                <a:latin typeface="Consolas" panose="020B0609020204030204" pitchFamily="49" charset="0"/>
              </a:rPr>
            </a:br>
            <a:r>
              <a:rPr lang="en-US" b="0" dirty="0">
                <a:solidFill>
                  <a:srgbClr val="7FCBCD"/>
                </a:solidFill>
                <a:effectLst/>
                <a:latin typeface="Consolas" panose="020B0609020204030204" pitchFamily="49" charset="0"/>
              </a:rPr>
              <a:t>Press 983 </a:t>
            </a:r>
            <a:r>
              <a:rPr lang="en-US" b="0" dirty="0" err="1">
                <a:solidFill>
                  <a:srgbClr val="7FCBCD"/>
                </a:solidFill>
                <a:effectLst/>
                <a:latin typeface="Consolas" panose="020B0609020204030204" pitchFamily="49" charset="0"/>
              </a:rPr>
              <a:t>hPa</a:t>
            </a:r>
            <a:r>
              <a:rPr lang="en-US" b="0" dirty="0">
                <a:solidFill>
                  <a:srgbClr val="7FCBCD"/>
                </a:solidFill>
                <a:effectLst/>
                <a:latin typeface="Consolas" panose="020B0609020204030204" pitchFamily="49" charset="0"/>
              </a:rPr>
              <a:t> </a:t>
            </a:r>
            <a:br>
              <a:rPr lang="en-US" b="0" dirty="0">
                <a:solidFill>
                  <a:srgbClr val="7FCBCD"/>
                </a:solidFill>
                <a:effectLst/>
                <a:latin typeface="Consolas" panose="020B0609020204030204" pitchFamily="49" charset="0"/>
              </a:rPr>
            </a:br>
            <a:r>
              <a:rPr lang="en-US" b="0" dirty="0">
                <a:solidFill>
                  <a:srgbClr val="7FCBCD"/>
                </a:solidFill>
                <a:effectLst/>
                <a:latin typeface="Consolas" panose="020B0609020204030204" pitchFamily="49" charset="0"/>
              </a:rPr>
              <a:t>Temp 19,8 °C </a:t>
            </a:r>
            <a:br>
              <a:rPr lang="en-US" b="0" dirty="0">
                <a:solidFill>
                  <a:srgbClr val="7FCBCD"/>
                </a:solidFill>
                <a:effectLst/>
                <a:latin typeface="Consolas" panose="020B0609020204030204" pitchFamily="49" charset="0"/>
              </a:rPr>
            </a:br>
            <a:r>
              <a:rPr lang="en-US" b="0" dirty="0" err="1">
                <a:solidFill>
                  <a:srgbClr val="7FCBCD"/>
                </a:solidFill>
                <a:effectLst/>
                <a:latin typeface="Consolas" panose="020B0609020204030204" pitchFamily="49" charset="0"/>
              </a:rPr>
              <a:t>Humi</a:t>
            </a:r>
            <a:r>
              <a:rPr lang="en-US" b="0" dirty="0">
                <a:solidFill>
                  <a:srgbClr val="7FCBCD"/>
                </a:solidFill>
                <a:effectLst/>
                <a:latin typeface="Consolas" panose="020B0609020204030204" pitchFamily="49" charset="0"/>
              </a:rPr>
              <a:t> 68,2 %</a:t>
            </a:r>
            <a:r>
              <a:rPr lang="en-US" b="0" dirty="0" err="1">
                <a:solidFill>
                  <a:srgbClr val="7FCBCD"/>
                </a:solidFill>
                <a:effectLst/>
                <a:latin typeface="Consolas" panose="020B0609020204030204" pitchFamily="49" charset="0"/>
              </a:rPr>
              <a:t>rH</a:t>
            </a:r>
            <a:endParaRPr lang="en-US" b="0" dirty="0">
              <a:solidFill>
                <a:srgbClr val="7FCBCD"/>
              </a:solidFill>
              <a:effectLst/>
              <a:latin typeface="Consolas" panose="020B0609020204030204" pitchFamily="49" charset="0"/>
            </a:endParaRPr>
          </a:p>
          <a:p>
            <a:endParaRPr lang="en-US" b="0" dirty="0">
              <a:solidFill>
                <a:srgbClr val="DAE3E3"/>
              </a:solidFill>
              <a:effectLst/>
              <a:latin typeface="Consolas" panose="020B0609020204030204" pitchFamily="49" charset="0"/>
            </a:endParaRPr>
          </a:p>
        </p:txBody>
      </p:sp>
    </p:spTree>
    <p:extLst>
      <p:ext uri="{BB962C8B-B14F-4D97-AF65-F5344CB8AC3E}">
        <p14:creationId xmlns:p14="http://schemas.microsoft.com/office/powerpoint/2010/main" val="90247675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3" name="Group 3"/>
          <p:cNvGrpSpPr/>
          <p:nvPr/>
        </p:nvGrpSpPr>
        <p:grpSpPr>
          <a:xfrm>
            <a:off x="9659420" y="5607622"/>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15694" r="-15694"/>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6" name="Group 6"/>
          <p:cNvGrpSpPr/>
          <p:nvPr/>
        </p:nvGrpSpPr>
        <p:grpSpPr>
          <a:xfrm>
            <a:off x="9659420" y="2143592"/>
            <a:ext cx="2799147" cy="2799147"/>
            <a:chOff x="0" y="0"/>
            <a:chExt cx="6350000" cy="6350000"/>
          </a:xfrm>
        </p:grpSpPr>
        <p:sp>
          <p:nvSpPr>
            <p:cNvPr id="7" name="Freeform 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9359" r="-9359"/>
              </a:stretch>
            </a:blipFill>
          </p:spPr>
        </p:sp>
      </p:grpSp>
      <p:sp>
        <p:nvSpPr>
          <p:cNvPr id="8" name="Freeform 8"/>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2"/>
            <a:stretch>
              <a:fillRect t="-25622"/>
            </a:stretch>
          </a:blipFill>
        </p:spPr>
      </p:sp>
      <p:grpSp>
        <p:nvGrpSpPr>
          <p:cNvPr id="9" name="Group 9"/>
          <p:cNvGrpSpPr/>
          <p:nvPr/>
        </p:nvGrpSpPr>
        <p:grpSpPr>
          <a:xfrm>
            <a:off x="2240447" y="3594570"/>
            <a:ext cx="6790323" cy="3819509"/>
            <a:chOff x="0" y="0"/>
            <a:chExt cx="11289030" cy="6350000"/>
          </a:xfrm>
        </p:grpSpPr>
        <p:sp>
          <p:nvSpPr>
            <p:cNvPr id="10" name="Freeform 10"/>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l="-28117" r="-28117"/>
              </a:stretch>
            </a:blipFill>
          </p:spPr>
        </p:sp>
      </p:grpSp>
      <p:sp>
        <p:nvSpPr>
          <p:cNvPr id="11" name="TextBox 11"/>
          <p:cNvSpPr txBox="1"/>
          <p:nvPr/>
        </p:nvSpPr>
        <p:spPr>
          <a:xfrm>
            <a:off x="2521025" y="4635815"/>
            <a:ext cx="6229167" cy="1920450"/>
          </a:xfrm>
          <a:prstGeom prst="rect">
            <a:avLst/>
          </a:prstGeom>
        </p:spPr>
        <p:txBody>
          <a:bodyPr lIns="0" tIns="0" rIns="0" bIns="0" rtlCol="0" anchor="t">
            <a:spAutoFit/>
          </a:bodyPr>
          <a:lstStyle/>
          <a:p>
            <a:pPr marL="0" lvl="0" indent="0" algn="ctr">
              <a:lnSpc>
                <a:spcPts val="7692"/>
              </a:lnSpc>
              <a:spcBef>
                <a:spcPct val="0"/>
              </a:spcBef>
            </a:pPr>
            <a:r>
              <a:rPr lang="en-US" sz="5574" u="none" strike="noStrike">
                <a:solidFill>
                  <a:srgbClr val="FFFFFF"/>
                </a:solidFill>
                <a:latin typeface="Archivo Black"/>
              </a:rPr>
              <a:t>THANK'S FOR WATCHING</a:t>
            </a:r>
          </a:p>
        </p:txBody>
      </p:sp>
      <p:sp>
        <p:nvSpPr>
          <p:cNvPr id="12" name="Freeform 12"/>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3" name="Group 13"/>
          <p:cNvGrpSpPr/>
          <p:nvPr/>
        </p:nvGrpSpPr>
        <p:grpSpPr>
          <a:xfrm>
            <a:off x="12924060" y="7191421"/>
            <a:ext cx="2799147" cy="2799147"/>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6"/>
              <a:stretch>
                <a:fillRect l="-13504" r="-13504"/>
              </a:stretch>
            </a:blipFill>
          </p:spPr>
        </p:sp>
      </p:grpSp>
      <p:sp>
        <p:nvSpPr>
          <p:cNvPr id="15" name="Freeform 15"/>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2"/>
            <a:stretch>
              <a:fillRect t="-25622"/>
            </a:stretch>
          </a:blipFill>
        </p:spPr>
      </p:sp>
      <p:grpSp>
        <p:nvGrpSpPr>
          <p:cNvPr id="16" name="Group 16"/>
          <p:cNvGrpSpPr/>
          <p:nvPr/>
        </p:nvGrpSpPr>
        <p:grpSpPr>
          <a:xfrm>
            <a:off x="12924060" y="3727391"/>
            <a:ext cx="2799147" cy="2799147"/>
            <a:chOff x="0" y="0"/>
            <a:chExt cx="6350000" cy="6350000"/>
          </a:xfrm>
        </p:grpSpPr>
        <p:sp>
          <p:nvSpPr>
            <p:cNvPr id="17" name="Freeform 1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7"/>
              <a:stretch>
                <a:fillRect t="-1602" b="-1602"/>
              </a:stretch>
            </a:blipFill>
          </p:spPr>
        </p:sp>
      </p:grpSp>
      <p:sp>
        <p:nvSpPr>
          <p:cNvPr id="18" name="Freeform 18"/>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2"/>
            <a:stretch>
              <a:fillRect t="-25622"/>
            </a:stretch>
          </a:blipFill>
        </p:spPr>
      </p:sp>
      <p:grpSp>
        <p:nvGrpSpPr>
          <p:cNvPr id="19" name="Group 19"/>
          <p:cNvGrpSpPr/>
          <p:nvPr/>
        </p:nvGrpSpPr>
        <p:grpSpPr>
          <a:xfrm>
            <a:off x="12924060" y="260338"/>
            <a:ext cx="2799147" cy="2799147"/>
            <a:chOff x="0" y="0"/>
            <a:chExt cx="6350000" cy="6350000"/>
          </a:xfrm>
        </p:grpSpPr>
        <p:sp>
          <p:nvSpPr>
            <p:cNvPr id="20" name="Freeform 20"/>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8"/>
              <a:stretch>
                <a:fillRect l="-39058" r="-11347"/>
              </a:stretch>
            </a:blipFill>
          </p:spPr>
        </p:sp>
      </p:grpSp>
      <p:sp>
        <p:nvSpPr>
          <p:cNvPr id="21" name="Freeform 21"/>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2" name="Group 22"/>
          <p:cNvGrpSpPr/>
          <p:nvPr/>
        </p:nvGrpSpPr>
        <p:grpSpPr>
          <a:xfrm>
            <a:off x="16189931" y="5273669"/>
            <a:ext cx="2799147" cy="2799147"/>
            <a:chOff x="0" y="0"/>
            <a:chExt cx="6350000" cy="6350000"/>
          </a:xfrm>
        </p:grpSpPr>
        <p:sp>
          <p:nvSpPr>
            <p:cNvPr id="23" name="Freeform 2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9"/>
              <a:stretch>
                <a:fillRect l="-10618" r="-10618"/>
              </a:stretch>
            </a:blipFill>
          </p:spPr>
        </p:sp>
      </p:grpSp>
      <p:sp>
        <p:nvSpPr>
          <p:cNvPr id="24" name="Freeform 24"/>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2"/>
            <a:stretch>
              <a:fillRect t="-25622"/>
            </a:stretch>
          </a:blipFill>
        </p:spPr>
      </p:sp>
      <p:grpSp>
        <p:nvGrpSpPr>
          <p:cNvPr id="25" name="Group 25"/>
          <p:cNvGrpSpPr/>
          <p:nvPr/>
        </p:nvGrpSpPr>
        <p:grpSpPr>
          <a:xfrm>
            <a:off x="16189931" y="1809639"/>
            <a:ext cx="2799147" cy="2799147"/>
            <a:chOff x="0" y="0"/>
            <a:chExt cx="6350000" cy="6350000"/>
          </a:xfrm>
        </p:grpSpPr>
        <p:sp>
          <p:nvSpPr>
            <p:cNvPr id="26" name="Freeform 26"/>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0"/>
              <a:stretch>
                <a:fillRect l="-46818"/>
              </a:stretch>
            </a:blipFill>
          </p:spPr>
        </p:sp>
      </p:grpSp>
      <p:sp>
        <p:nvSpPr>
          <p:cNvPr id="27" name="Freeform 27"/>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2"/>
            <a:stretch>
              <a:fillRect t="-25622"/>
            </a:stretch>
          </a:blipFill>
        </p:spPr>
      </p:sp>
      <p:grpSp>
        <p:nvGrpSpPr>
          <p:cNvPr id="28" name="Group 28"/>
          <p:cNvGrpSpPr/>
          <p:nvPr/>
        </p:nvGrpSpPr>
        <p:grpSpPr>
          <a:xfrm>
            <a:off x="16189931" y="-1657415"/>
            <a:ext cx="2799147" cy="2799147"/>
            <a:chOff x="0" y="0"/>
            <a:chExt cx="6350000" cy="6350000"/>
          </a:xfrm>
        </p:grpSpPr>
        <p:sp>
          <p:nvSpPr>
            <p:cNvPr id="29" name="Freeform 2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1"/>
              <a:stretch>
                <a:fillRect l="-30016" r="-30016"/>
              </a:stretch>
            </a:blipFill>
          </p:spPr>
        </p:sp>
      </p:grpSp>
      <p:grpSp>
        <p:nvGrpSpPr>
          <p:cNvPr id="30" name="Group 30"/>
          <p:cNvGrpSpPr/>
          <p:nvPr/>
        </p:nvGrpSpPr>
        <p:grpSpPr>
          <a:xfrm>
            <a:off x="16189931" y="8703201"/>
            <a:ext cx="2799147" cy="2799147"/>
            <a:chOff x="0" y="0"/>
            <a:chExt cx="6350000" cy="6350000"/>
          </a:xfrm>
        </p:grpSpPr>
        <p:sp>
          <p:nvSpPr>
            <p:cNvPr id="31" name="Freeform 3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12"/>
              <a:stretch>
                <a:fillRect t="-45690"/>
              </a:stretch>
            </a:blipFill>
          </p:spPr>
        </p:sp>
      </p:grpSp>
      <p:sp>
        <p:nvSpPr>
          <p:cNvPr id="32" name="TextBox 32"/>
          <p:cNvSpPr txBox="1"/>
          <p:nvPr/>
        </p:nvSpPr>
        <p:spPr>
          <a:xfrm>
            <a:off x="4419761" y="2659629"/>
            <a:ext cx="2431696" cy="476250"/>
          </a:xfrm>
          <a:prstGeom prst="rect">
            <a:avLst/>
          </a:prstGeom>
        </p:spPr>
        <p:txBody>
          <a:bodyPr lIns="0" tIns="0" rIns="0" bIns="0" rtlCol="0" anchor="t">
            <a:spAutoFit/>
          </a:bodyPr>
          <a:lstStyle/>
          <a:p>
            <a:pPr algn="ctr">
              <a:lnSpc>
                <a:spcPts val="3692"/>
              </a:lnSpc>
            </a:pPr>
            <a:r>
              <a:rPr lang="en-US" sz="3077" spc="-61">
                <a:solidFill>
                  <a:srgbClr val="040506"/>
                </a:solidFill>
                <a:latin typeface="Montserrat Classic Bold"/>
              </a:rPr>
              <a:t>DSG TEAM</a:t>
            </a:r>
          </a:p>
        </p:txBody>
      </p:sp>
      <p:sp>
        <p:nvSpPr>
          <p:cNvPr id="33" name="Freeform 33"/>
          <p:cNvSpPr/>
          <p:nvPr/>
        </p:nvSpPr>
        <p:spPr>
          <a:xfrm>
            <a:off x="16539867" y="215788"/>
            <a:ext cx="1438867" cy="1625825"/>
          </a:xfrm>
          <a:custGeom>
            <a:avLst/>
            <a:gdLst/>
            <a:ahLst/>
            <a:cxnLst/>
            <a:rect l="l" t="t" r="r" b="b"/>
            <a:pathLst>
              <a:path w="1438867" h="1625825">
                <a:moveTo>
                  <a:pt x="0" y="0"/>
                </a:moveTo>
                <a:lnTo>
                  <a:pt x="1438866" y="0"/>
                </a:lnTo>
                <a:lnTo>
                  <a:pt x="1438866" y="1625824"/>
                </a:lnTo>
                <a:lnTo>
                  <a:pt x="0" y="1625824"/>
                </a:lnTo>
                <a:lnTo>
                  <a:pt x="0" y="0"/>
                </a:lnTo>
                <a:close/>
              </a:path>
            </a:pathLst>
          </a:custGeom>
          <a:blipFill>
            <a:blip r:embed="rId13"/>
            <a:stretch>
              <a:fillRect/>
            </a:stretch>
          </a:blipFill>
        </p:spPr>
      </p:sp>
      <p:sp>
        <p:nvSpPr>
          <p:cNvPr id="34" name="Freeform 34"/>
          <p:cNvSpPr/>
          <p:nvPr/>
        </p:nvSpPr>
        <p:spPr>
          <a:xfrm>
            <a:off x="4885543" y="1141732"/>
            <a:ext cx="1438867" cy="1625825"/>
          </a:xfrm>
          <a:custGeom>
            <a:avLst/>
            <a:gdLst/>
            <a:ahLst/>
            <a:cxnLst/>
            <a:rect l="l" t="t" r="r" b="b"/>
            <a:pathLst>
              <a:path w="1438867" h="1625825">
                <a:moveTo>
                  <a:pt x="0" y="0"/>
                </a:moveTo>
                <a:lnTo>
                  <a:pt x="1438867" y="0"/>
                </a:lnTo>
                <a:lnTo>
                  <a:pt x="1438867" y="1625825"/>
                </a:lnTo>
                <a:lnTo>
                  <a:pt x="0" y="1625825"/>
                </a:lnTo>
                <a:lnTo>
                  <a:pt x="0" y="0"/>
                </a:lnTo>
                <a:close/>
              </a:path>
            </a:pathLst>
          </a:custGeom>
          <a:blipFill>
            <a:blip r:embed="rId13"/>
            <a:stretch>
              <a:fillRect/>
            </a:stretch>
          </a:blipFill>
        </p:spPr>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6880" b="-99814"/>
            </a:stretch>
          </a:blipFill>
        </p:spPr>
      </p:sp>
      <p:sp>
        <p:nvSpPr>
          <p:cNvPr id="7" name="Freeform 7"/>
          <p:cNvSpPr/>
          <p:nvPr/>
        </p:nvSpPr>
        <p:spPr>
          <a:xfrm>
            <a:off x="16539867" y="215788"/>
            <a:ext cx="1438867" cy="1625825"/>
          </a:xfrm>
          <a:custGeom>
            <a:avLst/>
            <a:gdLst/>
            <a:ahLst/>
            <a:cxnLst/>
            <a:rect l="l" t="t" r="r" b="b"/>
            <a:pathLst>
              <a:path w="1438867" h="1625825">
                <a:moveTo>
                  <a:pt x="0" y="0"/>
                </a:moveTo>
                <a:lnTo>
                  <a:pt x="1438866" y="0"/>
                </a:lnTo>
                <a:lnTo>
                  <a:pt x="1438866" y="1625824"/>
                </a:lnTo>
                <a:lnTo>
                  <a:pt x="0" y="1625824"/>
                </a:lnTo>
                <a:lnTo>
                  <a:pt x="0" y="0"/>
                </a:lnTo>
                <a:close/>
              </a:path>
            </a:pathLst>
          </a:custGeom>
          <a:blipFill>
            <a:blip r:embed="rId4"/>
            <a:stretch>
              <a:fillRect/>
            </a:stretch>
          </a:blipFill>
        </p:spPr>
      </p:sp>
      <p:sp>
        <p:nvSpPr>
          <p:cNvPr id="9" name="TextBox 9"/>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10" name="TextBox 10"/>
          <p:cNvSpPr txBox="1"/>
          <p:nvPr/>
        </p:nvSpPr>
        <p:spPr>
          <a:xfrm>
            <a:off x="3680427" y="575752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dirty="0">
                <a:solidFill>
                  <a:srgbClr val="231F20"/>
                </a:solidFill>
                <a:latin typeface="Montserrat Classic Bold"/>
              </a:rPr>
              <a:t>01</a:t>
            </a:r>
          </a:p>
        </p:txBody>
      </p:sp>
      <p:sp>
        <p:nvSpPr>
          <p:cNvPr id="11" name="TextBox 11"/>
          <p:cNvSpPr txBox="1"/>
          <p:nvPr/>
        </p:nvSpPr>
        <p:spPr>
          <a:xfrm>
            <a:off x="3228877" y="6796766"/>
            <a:ext cx="2743420" cy="85669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The History of Cansat</a:t>
            </a:r>
          </a:p>
        </p:txBody>
      </p:sp>
      <p:sp>
        <p:nvSpPr>
          <p:cNvPr id="12" name="TextBox 12"/>
          <p:cNvSpPr txBox="1"/>
          <p:nvPr/>
        </p:nvSpPr>
        <p:spPr>
          <a:xfrm>
            <a:off x="9738768" y="5685298"/>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9287218" y="6724543"/>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ITEC part</a:t>
            </a:r>
          </a:p>
        </p:txBody>
      </p:sp>
      <p:sp>
        <p:nvSpPr>
          <p:cNvPr id="14" name="TextBox 14"/>
          <p:cNvSpPr txBox="1"/>
          <p:nvPr/>
        </p:nvSpPr>
        <p:spPr>
          <a:xfrm>
            <a:off x="12767253" y="5685298"/>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dirty="0">
                <a:solidFill>
                  <a:srgbClr val="231F20"/>
                </a:solidFill>
                <a:latin typeface="Montserrat Classic Bold"/>
              </a:rPr>
              <a:t>04</a:t>
            </a:r>
          </a:p>
        </p:txBody>
      </p:sp>
      <p:sp>
        <p:nvSpPr>
          <p:cNvPr id="15" name="TextBox 15"/>
          <p:cNvSpPr txBox="1"/>
          <p:nvPr/>
        </p:nvSpPr>
        <p:spPr>
          <a:xfrm>
            <a:off x="12315703" y="6724543"/>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SIN part</a:t>
            </a:r>
          </a:p>
        </p:txBody>
      </p:sp>
      <p:sp>
        <p:nvSpPr>
          <p:cNvPr id="16" name="TextBox 16"/>
          <p:cNvSpPr txBox="1"/>
          <p:nvPr/>
        </p:nvSpPr>
        <p:spPr>
          <a:xfrm>
            <a:off x="6709597" y="5685298"/>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dirty="0">
                <a:solidFill>
                  <a:srgbClr val="231F20"/>
                </a:solidFill>
                <a:latin typeface="Montserrat Classic Bold"/>
              </a:rPr>
              <a:t>02</a:t>
            </a:r>
          </a:p>
        </p:txBody>
      </p:sp>
      <p:sp>
        <p:nvSpPr>
          <p:cNvPr id="17" name="TextBox 17"/>
          <p:cNvSpPr txBox="1"/>
          <p:nvPr/>
        </p:nvSpPr>
        <p:spPr>
          <a:xfrm>
            <a:off x="6258047" y="6724543"/>
            <a:ext cx="2743420" cy="418548"/>
          </a:xfrm>
          <a:prstGeom prst="rect">
            <a:avLst/>
          </a:prstGeom>
        </p:spPr>
        <p:txBody>
          <a:bodyPr lIns="0" tIns="0" rIns="0" bIns="0" rtlCol="0" anchor="t">
            <a:spAutoFit/>
          </a:bodyPr>
          <a:lstStyle/>
          <a:p>
            <a:pPr algn="ctr">
              <a:lnSpc>
                <a:spcPts val="3483"/>
              </a:lnSpc>
            </a:pPr>
            <a:r>
              <a:rPr lang="en-US" sz="2524" spc="247" dirty="0">
                <a:solidFill>
                  <a:srgbClr val="231F20"/>
                </a:solidFill>
                <a:latin typeface="Montserrat Light"/>
              </a:rPr>
              <a:t>Goals</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4"/>
            <a:stretch>
              <a:fillRect t="-86495"/>
            </a:stretch>
          </a:blipFill>
        </p:spPr>
      </p:sp>
      <p:grpSp>
        <p:nvGrpSpPr>
          <p:cNvPr id="4" name="Group 4"/>
          <p:cNvGrpSpPr>
            <a:grpSpLocks noChangeAspect="1"/>
          </p:cNvGrpSpPr>
          <p:nvPr/>
        </p:nvGrpSpPr>
        <p:grpSpPr>
          <a:xfrm>
            <a:off x="9079853" y="-4058545"/>
            <a:ext cx="10614887" cy="14454693"/>
            <a:chOff x="143458" y="-3094756"/>
            <a:chExt cx="6168834" cy="8400335"/>
          </a:xfrm>
        </p:grpSpPr>
        <p:sp>
          <p:nvSpPr>
            <p:cNvPr id="5" name="Freeform 5"/>
            <p:cNvSpPr/>
            <p:nvPr/>
          </p:nvSpPr>
          <p:spPr>
            <a:xfrm>
              <a:off x="143458" y="-736136"/>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rot="2834717">
              <a:off x="220553" y="-1104502"/>
              <a:ext cx="8081994" cy="4101485"/>
            </a:xfrm>
            <a:custGeom>
              <a:avLst/>
              <a:gdLst/>
              <a:ahLst/>
              <a:cxnLst/>
              <a:rect l="l" t="t" r="r" b="b"/>
              <a:pathLst>
                <a:path w="8081994" h="4101485">
                  <a:moveTo>
                    <a:pt x="3645765" y="0"/>
                  </a:moveTo>
                  <a:lnTo>
                    <a:pt x="8081995" y="4101485"/>
                  </a:lnTo>
                  <a:cubicBezTo>
                    <a:pt x="5387997" y="4048762"/>
                    <a:pt x="2693998" y="3996039"/>
                    <a:pt x="0" y="3943315"/>
                  </a:cubicBezTo>
                  <a:lnTo>
                    <a:pt x="3645765" y="0"/>
                  </a:lnTo>
                  <a:close/>
                </a:path>
              </a:pathLst>
            </a:custGeom>
            <a:blipFill>
              <a:blip r:embed="rId5"/>
              <a:stretch>
                <a:fillRect l="-38802" t="-27027" b="-26823"/>
              </a:stretch>
            </a:blipFill>
          </p:spPr>
        </p:sp>
      </p:grpSp>
      <p:grpSp>
        <p:nvGrpSpPr>
          <p:cNvPr id="7" name="Group 7"/>
          <p:cNvGrpSpPr/>
          <p:nvPr/>
        </p:nvGrpSpPr>
        <p:grpSpPr>
          <a:xfrm>
            <a:off x="2160809" y="4283702"/>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2122031" y="6625687"/>
            <a:ext cx="1828744" cy="182874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sp>
        <p:sp>
          <p:nvSpPr>
            <p:cNvPr id="12" name="TextBox 12"/>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a:off x="2553577" y="7025093"/>
            <a:ext cx="1043208" cy="1029931"/>
          </a:xfrm>
          <a:custGeom>
            <a:avLst/>
            <a:gdLst/>
            <a:ahLst/>
            <a:cxnLst/>
            <a:rect l="l" t="t" r="r" b="b"/>
            <a:pathLst>
              <a:path w="1043208" h="1029931">
                <a:moveTo>
                  <a:pt x="0" y="0"/>
                </a:moveTo>
                <a:lnTo>
                  <a:pt x="1043208" y="0"/>
                </a:lnTo>
                <a:lnTo>
                  <a:pt x="1043208" y="1029931"/>
                </a:lnTo>
                <a:lnTo>
                  <a:pt x="0" y="102993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3950263" y="803081"/>
            <a:ext cx="15859325" cy="2258023"/>
            <a:chOff x="0" y="0"/>
            <a:chExt cx="1537211" cy="218865"/>
          </a:xfrm>
        </p:grpSpPr>
        <p:sp>
          <p:nvSpPr>
            <p:cNvPr id="15" name="Freeform 15"/>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16" name="TextBox 16"/>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7" name="Freeform 17"/>
          <p:cNvSpPr/>
          <p:nvPr/>
        </p:nvSpPr>
        <p:spPr>
          <a:xfrm>
            <a:off x="2122031" y="4457783"/>
            <a:ext cx="1684430" cy="1454735"/>
          </a:xfrm>
          <a:custGeom>
            <a:avLst/>
            <a:gdLst/>
            <a:ahLst/>
            <a:cxnLst/>
            <a:rect l="l" t="t" r="r" b="b"/>
            <a:pathLst>
              <a:path w="1684430" h="1454735">
                <a:moveTo>
                  <a:pt x="0" y="0"/>
                </a:moveTo>
                <a:lnTo>
                  <a:pt x="1684431" y="0"/>
                </a:lnTo>
                <a:lnTo>
                  <a:pt x="1684431" y="1454735"/>
                </a:lnTo>
                <a:lnTo>
                  <a:pt x="0" y="14547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4188259" y="4439134"/>
            <a:ext cx="7132181" cy="1664068"/>
          </a:xfrm>
          <a:prstGeom prst="rect">
            <a:avLst/>
          </a:prstGeom>
        </p:spPr>
        <p:txBody>
          <a:bodyPr lIns="0" tIns="0" rIns="0" bIns="0" rtlCol="0" anchor="t">
            <a:spAutoFit/>
          </a:bodyPr>
          <a:lstStyle/>
          <a:p>
            <a:pPr marL="0" lvl="0" indent="0" algn="l">
              <a:lnSpc>
                <a:spcPts val="2674"/>
              </a:lnSpc>
            </a:pPr>
            <a:r>
              <a:rPr lang="en-US" sz="2210" spc="106">
                <a:solidFill>
                  <a:srgbClr val="231F20"/>
                </a:solidFill>
                <a:latin typeface="Montserrat Light"/>
              </a:rPr>
              <a:t>We are in a spaceship called “Nostromo” and we just woke up and saw an critical emergency about our power supply affecting our Elektron Oxygen Generator, we must quickly land and we need to make sure that the planete is sure</a:t>
            </a:r>
          </a:p>
        </p:txBody>
      </p:sp>
      <p:sp>
        <p:nvSpPr>
          <p:cNvPr id="19" name="TextBox 19"/>
          <p:cNvSpPr txBox="1"/>
          <p:nvPr/>
        </p:nvSpPr>
        <p:spPr>
          <a:xfrm>
            <a:off x="4188259" y="6755942"/>
            <a:ext cx="7132181" cy="1530134"/>
          </a:xfrm>
          <a:prstGeom prst="rect">
            <a:avLst/>
          </a:prstGeom>
        </p:spPr>
        <p:txBody>
          <a:bodyPr lIns="0" tIns="0" rIns="0" bIns="0" rtlCol="0" anchor="t">
            <a:spAutoFit/>
          </a:bodyPr>
          <a:lstStyle/>
          <a:p>
            <a:pPr marL="0" lvl="0" indent="0" algn="l">
              <a:lnSpc>
                <a:spcPts val="3050"/>
              </a:lnSpc>
              <a:spcBef>
                <a:spcPct val="0"/>
              </a:spcBef>
            </a:pPr>
            <a:r>
              <a:rPr lang="en-US" sz="2210" spc="216" dirty="0">
                <a:solidFill>
                  <a:srgbClr val="231F20"/>
                </a:solidFill>
                <a:latin typeface="Montserrat Light"/>
              </a:rPr>
              <a:t>We have to send a </a:t>
            </a:r>
            <a:r>
              <a:rPr lang="en-US" sz="2210" spc="216" dirty="0" err="1">
                <a:solidFill>
                  <a:srgbClr val="231F20"/>
                </a:solidFill>
                <a:latin typeface="Montserrat Light"/>
              </a:rPr>
              <a:t>Cansat</a:t>
            </a:r>
            <a:r>
              <a:rPr lang="en-US" sz="2210" spc="216" dirty="0">
                <a:solidFill>
                  <a:srgbClr val="231F20"/>
                </a:solidFill>
                <a:latin typeface="Montserrat Light"/>
              </a:rPr>
              <a:t> and prepares for a reconnaissance where it will have to land with a parachute and measure multiples </a:t>
            </a:r>
            <a:r>
              <a:rPr lang="en-US" sz="2210" spc="216" dirty="0" err="1">
                <a:solidFill>
                  <a:srgbClr val="231F20"/>
                </a:solidFill>
                <a:latin typeface="Montserrat Light"/>
              </a:rPr>
              <a:t>informations</a:t>
            </a:r>
            <a:endParaRPr lang="en-US" sz="2210" spc="216" dirty="0">
              <a:solidFill>
                <a:srgbClr val="231F20"/>
              </a:solidFill>
              <a:latin typeface="Montserrat Light"/>
            </a:endParaRPr>
          </a:p>
        </p:txBody>
      </p:sp>
      <p:sp>
        <p:nvSpPr>
          <p:cNvPr id="20" name="TextBox 20"/>
          <p:cNvSpPr txBox="1"/>
          <p:nvPr/>
        </p:nvSpPr>
        <p:spPr>
          <a:xfrm>
            <a:off x="22412" y="1275590"/>
            <a:ext cx="10320261" cy="1132046"/>
          </a:xfrm>
          <a:prstGeom prst="rect">
            <a:avLst/>
          </a:prstGeom>
        </p:spPr>
        <p:txBody>
          <a:bodyPr lIns="0" tIns="0" rIns="0" bIns="0" rtlCol="0" anchor="t">
            <a:spAutoFit/>
          </a:bodyPr>
          <a:lstStyle/>
          <a:p>
            <a:pPr marL="0" lvl="0" indent="0" algn="ctr">
              <a:lnSpc>
                <a:spcPts val="9286"/>
              </a:lnSpc>
              <a:spcBef>
                <a:spcPct val="0"/>
              </a:spcBef>
            </a:pPr>
            <a:r>
              <a:rPr lang="en-US" sz="6729" spc="53" dirty="0">
                <a:solidFill>
                  <a:srgbClr val="FFFFFF"/>
                </a:solidFill>
                <a:latin typeface="Archivo Black"/>
              </a:rPr>
              <a:t>HISTORY OF CANSAT</a:t>
            </a:r>
          </a:p>
        </p:txBody>
      </p:sp>
      <p:sp>
        <p:nvSpPr>
          <p:cNvPr id="21" name="Freeform 21"/>
          <p:cNvSpPr/>
          <p:nvPr/>
        </p:nvSpPr>
        <p:spPr>
          <a:xfrm>
            <a:off x="16539867" y="215788"/>
            <a:ext cx="1438867" cy="1625825"/>
          </a:xfrm>
          <a:custGeom>
            <a:avLst/>
            <a:gdLst/>
            <a:ahLst/>
            <a:cxnLst/>
            <a:rect l="l" t="t" r="r" b="b"/>
            <a:pathLst>
              <a:path w="1438867" h="1625825">
                <a:moveTo>
                  <a:pt x="0" y="0"/>
                </a:moveTo>
                <a:lnTo>
                  <a:pt x="1438866" y="0"/>
                </a:lnTo>
                <a:lnTo>
                  <a:pt x="1438866" y="1625824"/>
                </a:lnTo>
                <a:lnTo>
                  <a:pt x="0" y="1625824"/>
                </a:lnTo>
                <a:lnTo>
                  <a:pt x="0" y="0"/>
                </a:lnTo>
                <a:close/>
              </a:path>
            </a:pathLst>
          </a:custGeom>
          <a:blipFill>
            <a:blip r:embed="rId10"/>
            <a:stretch>
              <a:fillRect/>
            </a:stretch>
          </a:blipFill>
        </p:spPr>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794480" y="4205302"/>
            <a:ext cx="736150" cy="898331"/>
            <a:chOff x="0" y="0"/>
            <a:chExt cx="193883" cy="236597"/>
          </a:xfrm>
        </p:grpSpPr>
        <p:sp>
          <p:nvSpPr>
            <p:cNvPr id="7" name="Freeform 7"/>
            <p:cNvSpPr/>
            <p:nvPr/>
          </p:nvSpPr>
          <p:spPr>
            <a:xfrm>
              <a:off x="0" y="0"/>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sp>
        <p:sp>
          <p:nvSpPr>
            <p:cNvPr id="8" name="TextBox 8"/>
            <p:cNvSpPr txBox="1"/>
            <p:nvPr/>
          </p:nvSpPr>
          <p:spPr>
            <a:xfrm>
              <a:off x="0" y="2319"/>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01</a:t>
              </a:r>
            </a:p>
          </p:txBody>
        </p:sp>
      </p:grpSp>
      <p:grpSp>
        <p:nvGrpSpPr>
          <p:cNvPr id="9" name="Group 9"/>
          <p:cNvGrpSpPr/>
          <p:nvPr/>
        </p:nvGrpSpPr>
        <p:grpSpPr>
          <a:xfrm>
            <a:off x="12573606" y="3743682"/>
            <a:ext cx="3314591" cy="3314591"/>
            <a:chOff x="0" y="0"/>
            <a:chExt cx="4872604" cy="4872604"/>
          </a:xfrm>
        </p:grpSpPr>
        <p:sp>
          <p:nvSpPr>
            <p:cNvPr id="10" name="Freeform 10"/>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1" name="Group 11"/>
          <p:cNvGrpSpPr/>
          <p:nvPr/>
        </p:nvGrpSpPr>
        <p:grpSpPr>
          <a:xfrm>
            <a:off x="9981212" y="3767100"/>
            <a:ext cx="3314591" cy="3326378"/>
            <a:chOff x="0" y="0"/>
            <a:chExt cx="4872604" cy="4889931"/>
          </a:xfrm>
        </p:grpSpPr>
        <p:sp>
          <p:nvSpPr>
            <p:cNvPr id="12" name="Freeform 12"/>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3" name="Group 13"/>
          <p:cNvGrpSpPr/>
          <p:nvPr/>
        </p:nvGrpSpPr>
        <p:grpSpPr>
          <a:xfrm>
            <a:off x="12548713" y="6337440"/>
            <a:ext cx="3314591" cy="3315573"/>
            <a:chOff x="0" y="0"/>
            <a:chExt cx="4872604" cy="4874047"/>
          </a:xfrm>
        </p:grpSpPr>
        <p:sp>
          <p:nvSpPr>
            <p:cNvPr id="14" name="Freeform 14"/>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5" name="Group 15"/>
          <p:cNvGrpSpPr/>
          <p:nvPr/>
        </p:nvGrpSpPr>
        <p:grpSpPr>
          <a:xfrm>
            <a:off x="10878301" y="4617656"/>
            <a:ext cx="1520413" cy="152041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8" name="Group 18"/>
          <p:cNvGrpSpPr/>
          <p:nvPr/>
        </p:nvGrpSpPr>
        <p:grpSpPr>
          <a:xfrm>
            <a:off x="13469664" y="7244657"/>
            <a:ext cx="1522475" cy="1522475"/>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13447581" y="4617656"/>
            <a:ext cx="1566642" cy="1566642"/>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23" name="TextBox 2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4" name="Group 24"/>
          <p:cNvGrpSpPr/>
          <p:nvPr/>
        </p:nvGrpSpPr>
        <p:grpSpPr>
          <a:xfrm>
            <a:off x="916860" y="3148979"/>
            <a:ext cx="5689104" cy="275488"/>
            <a:chOff x="0" y="0"/>
            <a:chExt cx="4519796" cy="218865"/>
          </a:xfrm>
        </p:grpSpPr>
        <p:sp>
          <p:nvSpPr>
            <p:cNvPr id="25" name="Freeform 25"/>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26" name="TextBox 26"/>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27" name="Group 27"/>
          <p:cNvGrpSpPr/>
          <p:nvPr/>
        </p:nvGrpSpPr>
        <p:grpSpPr>
          <a:xfrm>
            <a:off x="1794480" y="5802011"/>
            <a:ext cx="736150" cy="915978"/>
            <a:chOff x="0" y="-1207"/>
            <a:chExt cx="193883" cy="241245"/>
          </a:xfrm>
        </p:grpSpPr>
        <p:sp>
          <p:nvSpPr>
            <p:cNvPr id="28" name="Freeform 28"/>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29" name="TextBox 29"/>
            <p:cNvSpPr txBox="1"/>
            <p:nvPr/>
          </p:nvSpPr>
          <p:spPr>
            <a:xfrm>
              <a:off x="0" y="-1207"/>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02</a:t>
              </a:r>
            </a:p>
          </p:txBody>
        </p:sp>
      </p:grpSp>
      <p:grpSp>
        <p:nvGrpSpPr>
          <p:cNvPr id="30" name="Group 30"/>
          <p:cNvGrpSpPr/>
          <p:nvPr/>
        </p:nvGrpSpPr>
        <p:grpSpPr>
          <a:xfrm>
            <a:off x="1794480" y="7382708"/>
            <a:ext cx="736150" cy="949637"/>
            <a:chOff x="0" y="0"/>
            <a:chExt cx="193883" cy="250110"/>
          </a:xfrm>
        </p:grpSpPr>
        <p:sp>
          <p:nvSpPr>
            <p:cNvPr id="31" name="Freeform 31"/>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sp>
        <p:sp>
          <p:nvSpPr>
            <p:cNvPr id="32" name="TextBox 32"/>
            <p:cNvSpPr txBox="1"/>
            <p:nvPr/>
          </p:nvSpPr>
          <p:spPr>
            <a:xfrm>
              <a:off x="0" y="886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03</a:t>
              </a:r>
            </a:p>
          </p:txBody>
        </p:sp>
      </p:grpSp>
      <p:grpSp>
        <p:nvGrpSpPr>
          <p:cNvPr id="33" name="Group 33"/>
          <p:cNvGrpSpPr/>
          <p:nvPr/>
        </p:nvGrpSpPr>
        <p:grpSpPr>
          <a:xfrm>
            <a:off x="12085550" y="-131220"/>
            <a:ext cx="9534019" cy="1112295"/>
            <a:chOff x="0" y="0"/>
            <a:chExt cx="1876002" cy="218865"/>
          </a:xfrm>
        </p:grpSpPr>
        <p:sp>
          <p:nvSpPr>
            <p:cNvPr id="34" name="Freeform 3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sp>
        <p:sp>
          <p:nvSpPr>
            <p:cNvPr id="35" name="TextBox 3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6" name="AutoShape 36"/>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37" name="Freeform 37"/>
          <p:cNvSpPr/>
          <p:nvPr/>
        </p:nvSpPr>
        <p:spPr>
          <a:xfrm>
            <a:off x="13760415" y="4917807"/>
            <a:ext cx="940974" cy="966340"/>
          </a:xfrm>
          <a:custGeom>
            <a:avLst/>
            <a:gdLst/>
            <a:ahLst/>
            <a:cxnLst/>
            <a:rect l="l" t="t" r="r" b="b"/>
            <a:pathLst>
              <a:path w="940974" h="966340">
                <a:moveTo>
                  <a:pt x="0" y="0"/>
                </a:moveTo>
                <a:lnTo>
                  <a:pt x="940974" y="0"/>
                </a:lnTo>
                <a:lnTo>
                  <a:pt x="940974" y="966340"/>
                </a:lnTo>
                <a:lnTo>
                  <a:pt x="0" y="9663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8" name="Freeform 38"/>
          <p:cNvSpPr/>
          <p:nvPr/>
        </p:nvSpPr>
        <p:spPr>
          <a:xfrm>
            <a:off x="11209138" y="4856625"/>
            <a:ext cx="858739" cy="1042476"/>
          </a:xfrm>
          <a:custGeom>
            <a:avLst/>
            <a:gdLst/>
            <a:ahLst/>
            <a:cxnLst/>
            <a:rect l="l" t="t" r="r" b="b"/>
            <a:pathLst>
              <a:path w="858739" h="1042476">
                <a:moveTo>
                  <a:pt x="0" y="0"/>
                </a:moveTo>
                <a:lnTo>
                  <a:pt x="858739" y="0"/>
                </a:lnTo>
                <a:lnTo>
                  <a:pt x="858739" y="1042475"/>
                </a:lnTo>
                <a:lnTo>
                  <a:pt x="0" y="104247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Freeform 39"/>
          <p:cNvSpPr/>
          <p:nvPr/>
        </p:nvSpPr>
        <p:spPr>
          <a:xfrm>
            <a:off x="13697634" y="7515473"/>
            <a:ext cx="1066535" cy="929219"/>
          </a:xfrm>
          <a:custGeom>
            <a:avLst/>
            <a:gdLst/>
            <a:ahLst/>
            <a:cxnLst/>
            <a:rect l="l" t="t" r="r" b="b"/>
            <a:pathLst>
              <a:path w="1066535" h="929219">
                <a:moveTo>
                  <a:pt x="0" y="0"/>
                </a:moveTo>
                <a:lnTo>
                  <a:pt x="1066535" y="0"/>
                </a:lnTo>
                <a:lnTo>
                  <a:pt x="1066535" y="929218"/>
                </a:lnTo>
                <a:lnTo>
                  <a:pt x="0" y="9292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0" name="TextBox 40"/>
          <p:cNvSpPr txBox="1"/>
          <p:nvPr/>
        </p:nvSpPr>
        <p:spPr>
          <a:xfrm>
            <a:off x="2689046" y="4167202"/>
            <a:ext cx="6346855" cy="1089594"/>
          </a:xfrm>
          <a:prstGeom prst="rect">
            <a:avLst/>
          </a:prstGeom>
        </p:spPr>
        <p:txBody>
          <a:bodyPr lIns="0" tIns="0" rIns="0" bIns="0" rtlCol="0" anchor="t">
            <a:spAutoFit/>
          </a:bodyPr>
          <a:lstStyle/>
          <a:p>
            <a:pPr marL="0" lvl="0" indent="0" algn="l">
              <a:lnSpc>
                <a:spcPts val="2912"/>
              </a:lnSpc>
              <a:spcBef>
                <a:spcPct val="0"/>
              </a:spcBef>
            </a:pPr>
            <a:r>
              <a:rPr lang="en-US" sz="2110" spc="206" dirty="0">
                <a:solidFill>
                  <a:srgbClr val="231F20"/>
                </a:solidFill>
                <a:latin typeface="Montserrat Light"/>
              </a:rPr>
              <a:t>Get the </a:t>
            </a:r>
            <a:r>
              <a:rPr lang="en-US" sz="2110" u="sng" spc="206" dirty="0">
                <a:solidFill>
                  <a:srgbClr val="231F20"/>
                </a:solidFill>
                <a:latin typeface="Montserrat Light"/>
              </a:rPr>
              <a:t>pressure</a:t>
            </a:r>
            <a:r>
              <a:rPr lang="en-US" sz="2110" spc="206" dirty="0">
                <a:solidFill>
                  <a:srgbClr val="231F20"/>
                </a:solidFill>
                <a:latin typeface="Montserrat Light"/>
              </a:rPr>
              <a:t>, </a:t>
            </a:r>
            <a:r>
              <a:rPr lang="en-US" sz="2110" u="sng" spc="206" dirty="0">
                <a:solidFill>
                  <a:srgbClr val="231F20"/>
                </a:solidFill>
                <a:latin typeface="Montserrat Light"/>
              </a:rPr>
              <a:t>temperature</a:t>
            </a:r>
            <a:r>
              <a:rPr lang="en-US" sz="2110" spc="206" dirty="0">
                <a:solidFill>
                  <a:srgbClr val="231F20"/>
                </a:solidFill>
                <a:latin typeface="Montserrat Light"/>
              </a:rPr>
              <a:t> and the </a:t>
            </a:r>
            <a:r>
              <a:rPr lang="en-US" sz="2110" u="sng" spc="206" dirty="0">
                <a:solidFill>
                  <a:srgbClr val="231F20"/>
                </a:solidFill>
                <a:latin typeface="Montserrat Light"/>
              </a:rPr>
              <a:t>humidity</a:t>
            </a:r>
            <a:r>
              <a:rPr lang="en-US" sz="2110" spc="206" dirty="0">
                <a:solidFill>
                  <a:srgbClr val="231F20"/>
                </a:solidFill>
                <a:latin typeface="Montserrat Light"/>
              </a:rPr>
              <a:t> from the air and send them every second to a receiver</a:t>
            </a:r>
          </a:p>
        </p:txBody>
      </p:sp>
      <p:sp>
        <p:nvSpPr>
          <p:cNvPr id="41" name="TextBox 41"/>
          <p:cNvSpPr txBox="1"/>
          <p:nvPr/>
        </p:nvSpPr>
        <p:spPr>
          <a:xfrm>
            <a:off x="1663813" y="1725604"/>
            <a:ext cx="9308329" cy="812989"/>
          </a:xfrm>
          <a:prstGeom prst="rect">
            <a:avLst/>
          </a:prstGeom>
        </p:spPr>
        <p:txBody>
          <a:bodyPr lIns="0" tIns="0" rIns="0" bIns="0" rtlCol="0" anchor="t">
            <a:spAutoFit/>
          </a:bodyPr>
          <a:lstStyle/>
          <a:p>
            <a:pPr marL="0" lvl="0" indent="0" algn="ctr">
              <a:lnSpc>
                <a:spcPts val="6548"/>
              </a:lnSpc>
              <a:spcBef>
                <a:spcPct val="0"/>
              </a:spcBef>
            </a:pPr>
            <a:r>
              <a:rPr lang="en-US" sz="4745" u="none" strike="noStrike" spc="37">
                <a:solidFill>
                  <a:srgbClr val="FFFFFF"/>
                </a:solidFill>
                <a:latin typeface="Archivo Black"/>
              </a:rPr>
              <a:t>GOALS AND OBJECTIVES</a:t>
            </a:r>
          </a:p>
        </p:txBody>
      </p:sp>
      <p:sp>
        <p:nvSpPr>
          <p:cNvPr id="42" name="TextBox 42"/>
          <p:cNvSpPr txBox="1"/>
          <p:nvPr/>
        </p:nvSpPr>
        <p:spPr>
          <a:xfrm>
            <a:off x="2689046" y="5768494"/>
            <a:ext cx="6346855" cy="1089594"/>
          </a:xfrm>
          <a:prstGeom prst="rect">
            <a:avLst/>
          </a:prstGeom>
        </p:spPr>
        <p:txBody>
          <a:bodyPr lIns="0" tIns="0" rIns="0" bIns="0" rtlCol="0" anchor="t">
            <a:spAutoFit/>
          </a:bodyPr>
          <a:lstStyle/>
          <a:p>
            <a:pPr marL="0" lvl="0" indent="0" algn="l">
              <a:lnSpc>
                <a:spcPts val="2912"/>
              </a:lnSpc>
              <a:spcBef>
                <a:spcPct val="0"/>
              </a:spcBef>
            </a:pPr>
            <a:r>
              <a:rPr lang="en-US" sz="2110" spc="206" dirty="0">
                <a:solidFill>
                  <a:srgbClr val="231F20"/>
                </a:solidFill>
                <a:latin typeface="Montserrat Light"/>
              </a:rPr>
              <a:t>Send a </a:t>
            </a:r>
            <a:r>
              <a:rPr lang="en-US" sz="2110" u="sng" spc="206" dirty="0">
                <a:solidFill>
                  <a:srgbClr val="231F20"/>
                </a:solidFill>
                <a:latin typeface="Montserrat Light"/>
              </a:rPr>
              <a:t>signal</a:t>
            </a:r>
            <a:r>
              <a:rPr lang="en-US" sz="2110" spc="206" dirty="0">
                <a:solidFill>
                  <a:srgbClr val="231F20"/>
                </a:solidFill>
                <a:latin typeface="Montserrat Light"/>
              </a:rPr>
              <a:t> to our computer with an antenna. If there’s local form of life they can send us a message too</a:t>
            </a:r>
          </a:p>
        </p:txBody>
      </p:sp>
      <p:sp>
        <p:nvSpPr>
          <p:cNvPr id="43" name="TextBox 43"/>
          <p:cNvSpPr txBox="1"/>
          <p:nvPr/>
        </p:nvSpPr>
        <p:spPr>
          <a:xfrm>
            <a:off x="2689046" y="7344608"/>
            <a:ext cx="6346855" cy="1089594"/>
          </a:xfrm>
          <a:prstGeom prst="rect">
            <a:avLst/>
          </a:prstGeom>
        </p:spPr>
        <p:txBody>
          <a:bodyPr lIns="0" tIns="0" rIns="0" bIns="0" rtlCol="0" anchor="t">
            <a:spAutoFit/>
          </a:bodyPr>
          <a:lstStyle/>
          <a:p>
            <a:pPr marL="0" lvl="0" indent="0" algn="l">
              <a:lnSpc>
                <a:spcPts val="2912"/>
              </a:lnSpc>
              <a:spcBef>
                <a:spcPct val="0"/>
              </a:spcBef>
            </a:pPr>
            <a:r>
              <a:rPr lang="en-US" sz="2110" spc="206" dirty="0">
                <a:solidFill>
                  <a:srgbClr val="231F20"/>
                </a:solidFill>
                <a:latin typeface="Montserrat Light"/>
              </a:rPr>
              <a:t>Know if there’s a </a:t>
            </a:r>
            <a:r>
              <a:rPr lang="en-US" sz="2110" u="sng" spc="206" dirty="0">
                <a:solidFill>
                  <a:srgbClr val="231F20"/>
                </a:solidFill>
                <a:latin typeface="Montserrat Light"/>
              </a:rPr>
              <a:t>danger</a:t>
            </a:r>
            <a:r>
              <a:rPr lang="en-US" sz="2110" spc="206" dirty="0">
                <a:solidFill>
                  <a:srgbClr val="231F20"/>
                </a:solidFill>
                <a:latin typeface="Montserrat Light"/>
              </a:rPr>
              <a:t>. If there’s one, we will scare it with a loud sound coming from a buzzer.</a:t>
            </a:r>
          </a:p>
        </p:txBody>
      </p:sp>
      <p:sp>
        <p:nvSpPr>
          <p:cNvPr id="44" name="Freeform 44"/>
          <p:cNvSpPr/>
          <p:nvPr/>
        </p:nvSpPr>
        <p:spPr>
          <a:xfrm>
            <a:off x="16539867" y="215788"/>
            <a:ext cx="1438867" cy="1625825"/>
          </a:xfrm>
          <a:custGeom>
            <a:avLst/>
            <a:gdLst/>
            <a:ahLst/>
            <a:cxnLst/>
            <a:rect l="l" t="t" r="r" b="b"/>
            <a:pathLst>
              <a:path w="1438867" h="1625825">
                <a:moveTo>
                  <a:pt x="0" y="0"/>
                </a:moveTo>
                <a:lnTo>
                  <a:pt x="1438866" y="0"/>
                </a:lnTo>
                <a:lnTo>
                  <a:pt x="1438866" y="1625824"/>
                </a:lnTo>
                <a:lnTo>
                  <a:pt x="0" y="1625824"/>
                </a:lnTo>
                <a:lnTo>
                  <a:pt x="0" y="0"/>
                </a:lnTo>
                <a:close/>
              </a:path>
            </a:pathLst>
          </a:custGeom>
          <a:blipFill>
            <a:blip r:embed="rId9"/>
            <a:stretch>
              <a:fillRect/>
            </a:stretch>
          </a:blipFill>
        </p:spPr>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4"/>
            <a:stretch>
              <a:fillRect l="-139983" r="-70246"/>
            </a:stretch>
          </a:blipFill>
        </p:spPr>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Freeform 11"/>
          <p:cNvSpPr/>
          <p:nvPr/>
        </p:nvSpPr>
        <p:spPr>
          <a:xfrm>
            <a:off x="16539867" y="215788"/>
            <a:ext cx="1438867" cy="1625825"/>
          </a:xfrm>
          <a:custGeom>
            <a:avLst/>
            <a:gdLst/>
            <a:ahLst/>
            <a:cxnLst/>
            <a:rect l="l" t="t" r="r" b="b"/>
            <a:pathLst>
              <a:path w="1438867" h="1625825">
                <a:moveTo>
                  <a:pt x="0" y="0"/>
                </a:moveTo>
                <a:lnTo>
                  <a:pt x="1438866" y="0"/>
                </a:lnTo>
                <a:lnTo>
                  <a:pt x="1438866" y="1625824"/>
                </a:lnTo>
                <a:lnTo>
                  <a:pt x="0" y="1625824"/>
                </a:lnTo>
                <a:lnTo>
                  <a:pt x="0" y="0"/>
                </a:lnTo>
                <a:close/>
              </a:path>
            </a:pathLst>
          </a:custGeom>
          <a:blipFill>
            <a:blip r:embed="rId5"/>
            <a:stretch>
              <a:fillRect/>
            </a:stretch>
          </a:blipFill>
        </p:spPr>
      </p:sp>
      <p:grpSp>
        <p:nvGrpSpPr>
          <p:cNvPr id="12" name="Group 12"/>
          <p:cNvGrpSpPr/>
          <p:nvPr/>
        </p:nvGrpSpPr>
        <p:grpSpPr>
          <a:xfrm>
            <a:off x="7194748" y="4146941"/>
            <a:ext cx="24886" cy="24248"/>
            <a:chOff x="0" y="0"/>
            <a:chExt cx="148590" cy="144780"/>
          </a:xfrm>
        </p:grpSpPr>
        <p:sp>
          <p:nvSpPr>
            <p:cNvPr id="13" name="Freeform 13"/>
            <p:cNvSpPr/>
            <p:nvPr/>
          </p:nvSpPr>
          <p:spPr>
            <a:xfrm>
              <a:off x="46990" y="45720"/>
              <a:ext cx="49530" cy="52070"/>
            </a:xfrm>
            <a:custGeom>
              <a:avLst/>
              <a:gdLst/>
              <a:ahLst/>
              <a:cxnLst/>
              <a:rect l="l" t="t" r="r" b="b"/>
              <a:pathLst>
                <a:path w="49530" h="52070">
                  <a:moveTo>
                    <a:pt x="49530" y="17780"/>
                  </a:moveTo>
                  <a:cubicBezTo>
                    <a:pt x="27940" y="52070"/>
                    <a:pt x="7620" y="45720"/>
                    <a:pt x="3810" y="38100"/>
                  </a:cubicBezTo>
                  <a:cubicBezTo>
                    <a:pt x="0" y="31750"/>
                    <a:pt x="3810" y="10160"/>
                    <a:pt x="10160" y="5080"/>
                  </a:cubicBezTo>
                  <a:cubicBezTo>
                    <a:pt x="16510" y="0"/>
                    <a:pt x="43180" y="7620"/>
                    <a:pt x="43180" y="7620"/>
                  </a:cubicBezTo>
                </a:path>
              </a:pathLst>
            </a:custGeom>
            <a:solidFill>
              <a:srgbClr val="539BE0"/>
            </a:solidFill>
            <a:ln cap="sq">
              <a:noFill/>
              <a:prstDash val="solid"/>
              <a:miter/>
            </a:ln>
          </p:spPr>
        </p:sp>
      </p:grpSp>
      <p:sp>
        <p:nvSpPr>
          <p:cNvPr id="14" name="Freeform 14"/>
          <p:cNvSpPr/>
          <p:nvPr/>
        </p:nvSpPr>
        <p:spPr>
          <a:xfrm>
            <a:off x="5976687" y="4467192"/>
            <a:ext cx="10599533" cy="2756590"/>
          </a:xfrm>
          <a:custGeom>
            <a:avLst/>
            <a:gdLst/>
            <a:ahLst/>
            <a:cxnLst/>
            <a:rect l="l" t="t" r="r" b="b"/>
            <a:pathLst>
              <a:path w="10599533" h="2756590">
                <a:moveTo>
                  <a:pt x="0" y="0"/>
                </a:moveTo>
                <a:lnTo>
                  <a:pt x="10599533" y="0"/>
                </a:lnTo>
                <a:lnTo>
                  <a:pt x="10599533" y="2756590"/>
                </a:lnTo>
                <a:lnTo>
                  <a:pt x="0" y="2756590"/>
                </a:lnTo>
                <a:lnTo>
                  <a:pt x="0" y="0"/>
                </a:lnTo>
                <a:close/>
              </a:path>
            </a:pathLst>
          </a:custGeom>
          <a:blipFill>
            <a:blip r:embed="rId6"/>
            <a:stretch>
              <a:fillRect/>
            </a:stretch>
          </a:blipFill>
        </p:spPr>
      </p:sp>
      <p:sp>
        <p:nvSpPr>
          <p:cNvPr id="15" name="TextBox 15"/>
          <p:cNvSpPr txBox="1"/>
          <p:nvPr/>
        </p:nvSpPr>
        <p:spPr>
          <a:xfrm>
            <a:off x="6121151" y="933806"/>
            <a:ext cx="10105430" cy="1777746"/>
          </a:xfrm>
          <a:prstGeom prst="rect">
            <a:avLst/>
          </a:prstGeom>
        </p:spPr>
        <p:txBody>
          <a:bodyPr lIns="0" tIns="0" rIns="0" bIns="0" rtlCol="0" anchor="t">
            <a:spAutoFit/>
          </a:bodyPr>
          <a:lstStyle/>
          <a:p>
            <a:pPr marL="0" lvl="0" indent="0" algn="ctr">
              <a:lnSpc>
                <a:spcPts val="7107"/>
              </a:lnSpc>
              <a:spcBef>
                <a:spcPct val="0"/>
              </a:spcBef>
            </a:pPr>
            <a:r>
              <a:rPr lang="en-US" sz="5150" spc="180">
                <a:solidFill>
                  <a:srgbClr val="010101"/>
                </a:solidFill>
                <a:latin typeface="Archivo Black"/>
              </a:rPr>
              <a:t>PARACHUTE DEVELOPMENT</a:t>
            </a:r>
          </a:p>
        </p:txBody>
      </p:sp>
      <p:sp>
        <p:nvSpPr>
          <p:cNvPr id="16" name="TextBox 16"/>
          <p:cNvSpPr txBox="1"/>
          <p:nvPr/>
        </p:nvSpPr>
        <p:spPr>
          <a:xfrm>
            <a:off x="5744096" y="7481685"/>
            <a:ext cx="6838265" cy="1514174"/>
          </a:xfrm>
          <a:prstGeom prst="rect">
            <a:avLst/>
          </a:prstGeom>
        </p:spPr>
        <p:txBody>
          <a:bodyPr lIns="0" tIns="0" rIns="0" bIns="0" rtlCol="0" anchor="t">
            <a:spAutoFit/>
          </a:bodyPr>
          <a:lstStyle/>
          <a:p>
            <a:pPr marL="472720" lvl="1" indent="-236360">
              <a:lnSpc>
                <a:spcPts val="3021"/>
              </a:lnSpc>
              <a:buFont typeface="Arial"/>
              <a:buChar char="•"/>
            </a:pPr>
            <a:r>
              <a:rPr lang="en-US" sz="2189" spc="214">
                <a:solidFill>
                  <a:srgbClr val="000000"/>
                </a:solidFill>
                <a:latin typeface="Montserrat Light"/>
              </a:rPr>
              <a:t>Matrice de choix = preference matrix​</a:t>
            </a:r>
          </a:p>
          <a:p>
            <a:pPr marL="472720" lvl="1" indent="-236360">
              <a:lnSpc>
                <a:spcPts val="3021"/>
              </a:lnSpc>
              <a:buFont typeface="Arial"/>
              <a:buChar char="•"/>
            </a:pPr>
            <a:r>
              <a:rPr lang="en-US" sz="2189" spc="214">
                <a:solidFill>
                  <a:srgbClr val="000000"/>
                </a:solidFill>
                <a:latin typeface="Montserrat Light"/>
              </a:rPr>
              <a:t>Résistance au vents = wind resistance​</a:t>
            </a:r>
          </a:p>
          <a:p>
            <a:pPr marL="472720" lvl="1" indent="-236360">
              <a:lnSpc>
                <a:spcPts val="3021"/>
              </a:lnSpc>
              <a:buFont typeface="Arial"/>
              <a:buChar char="•"/>
            </a:pPr>
            <a:r>
              <a:rPr lang="en-US" sz="2189" spc="214">
                <a:solidFill>
                  <a:srgbClr val="000000"/>
                </a:solidFill>
                <a:latin typeface="Montserrat Light"/>
              </a:rPr>
              <a:t>5 m/s &lt; descent speed &lt; 12 m/s</a:t>
            </a:r>
          </a:p>
          <a:p>
            <a:pPr>
              <a:lnSpc>
                <a:spcPts val="3021"/>
              </a:lnSpc>
            </a:pPr>
            <a:endParaRPr lang="en-US" sz="2189" spc="214">
              <a:solidFill>
                <a:srgbClr val="000000"/>
              </a:solidFill>
              <a:latin typeface="Montserrat Light"/>
            </a:endParaRPr>
          </a:p>
        </p:txBody>
      </p:sp>
      <p:pic>
        <p:nvPicPr>
          <p:cNvPr id="18" name="Image 17">
            <a:extLst>
              <a:ext uri="{FF2B5EF4-FFF2-40B4-BE49-F238E27FC236}">
                <a16:creationId xmlns:a16="http://schemas.microsoft.com/office/drawing/2014/main" id="{CC96562E-C989-716B-5587-53956646B0E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823"/>
          <a:stretch/>
        </p:blipFill>
        <p:spPr>
          <a:xfrm>
            <a:off x="-168567" y="-7563"/>
            <a:ext cx="5208251" cy="10287000"/>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1"/>
            <a:ext cx="18288000" cy="11420749"/>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fr-FR"/>
          </a:p>
        </p:txBody>
      </p:sp>
      <p:pic>
        <p:nvPicPr>
          <p:cNvPr id="22" name="Image 21">
            <a:extLst>
              <a:ext uri="{FF2B5EF4-FFF2-40B4-BE49-F238E27FC236}">
                <a16:creationId xmlns:a16="http://schemas.microsoft.com/office/drawing/2014/main" id="{E3F0F890-DF9E-D051-4979-9C49D316CF33}"/>
              </a:ext>
            </a:extLst>
          </p:cNvPr>
          <p:cNvPicPr>
            <a:picLocks noChangeAspect="1"/>
          </p:cNvPicPr>
          <p:nvPr/>
        </p:nvPicPr>
        <p:blipFill>
          <a:blip r:embed="rId3"/>
          <a:stretch>
            <a:fillRect/>
          </a:stretch>
        </p:blipFill>
        <p:spPr>
          <a:xfrm>
            <a:off x="-21350" y="7562"/>
            <a:ext cx="6105833" cy="11420750"/>
          </a:xfrm>
          <a:prstGeom prst="rect">
            <a:avLst/>
          </a:prstGeom>
        </p:spPr>
      </p:pic>
      <p:sp>
        <p:nvSpPr>
          <p:cNvPr id="9" name="TextBox 9"/>
          <p:cNvSpPr txBox="1"/>
          <p:nvPr/>
        </p:nvSpPr>
        <p:spPr>
          <a:xfrm>
            <a:off x="4701821" y="789942"/>
            <a:ext cx="1142984" cy="1305558"/>
          </a:xfrm>
          <a:prstGeom prst="rect">
            <a:avLst/>
          </a:prstGeom>
        </p:spPr>
        <p:txBody>
          <a:bodyPr lIns="50800" tIns="50800" rIns="50800" bIns="50800" rtlCol="0" anchor="ctr"/>
          <a:lstStyle/>
          <a:p>
            <a:pPr algn="ctr">
              <a:lnSpc>
                <a:spcPts val="2859"/>
              </a:lnSpc>
            </a:pPr>
            <a:endParaRPr/>
          </a:p>
        </p:txBody>
      </p:sp>
      <p:sp>
        <p:nvSpPr>
          <p:cNvPr id="11" name="TextBox 11"/>
          <p:cNvSpPr txBox="1"/>
          <p:nvPr/>
        </p:nvSpPr>
        <p:spPr>
          <a:xfrm>
            <a:off x="6248399" y="2843276"/>
            <a:ext cx="11605099" cy="5590313"/>
          </a:xfrm>
          <a:prstGeom prst="rect">
            <a:avLst/>
          </a:prstGeom>
        </p:spPr>
        <p:txBody>
          <a:bodyPr wrap="square" lIns="0" tIns="0" rIns="0" bIns="0" rtlCol="0" anchor="t">
            <a:spAutoFit/>
          </a:bodyPr>
          <a:lstStyle/>
          <a:p>
            <a:pPr algn="just">
              <a:lnSpc>
                <a:spcPts val="3119"/>
              </a:lnSpc>
            </a:pPr>
            <a:r>
              <a:rPr lang="en-US" sz="2399" spc="124" dirty="0">
                <a:solidFill>
                  <a:srgbClr val="010101"/>
                </a:solidFill>
                <a:latin typeface="Montserrat Light"/>
              </a:rPr>
              <a:t>We will have to </a:t>
            </a:r>
            <a:r>
              <a:rPr lang="en-US" sz="2399" u="sng" spc="124" dirty="0">
                <a:solidFill>
                  <a:srgbClr val="010101"/>
                </a:solidFill>
                <a:latin typeface="Montserrat Light"/>
              </a:rPr>
              <a:t>optimize</a:t>
            </a:r>
            <a:r>
              <a:rPr lang="en-US" sz="2399" spc="124" dirty="0">
                <a:solidFill>
                  <a:srgbClr val="010101"/>
                </a:solidFill>
                <a:latin typeface="Montserrat Light"/>
              </a:rPr>
              <a:t> every cubic centimeters of spaces that is available</a:t>
            </a:r>
          </a:p>
          <a:p>
            <a:pPr algn="ctr">
              <a:lnSpc>
                <a:spcPts val="3119"/>
              </a:lnSpc>
            </a:pPr>
            <a:r>
              <a:rPr lang="en-US" sz="2399" spc="124" dirty="0">
                <a:solidFill>
                  <a:srgbClr val="010101"/>
                </a:solidFill>
                <a:latin typeface="Montserrat Light"/>
              </a:rPr>
              <a:t>because there is things such as :</a:t>
            </a:r>
          </a:p>
          <a:p>
            <a:pPr algn="just">
              <a:lnSpc>
                <a:spcPts val="3839"/>
              </a:lnSpc>
            </a:pPr>
            <a:endParaRPr lang="en-US" sz="2399" spc="124" dirty="0">
              <a:solidFill>
                <a:srgbClr val="010101"/>
              </a:solidFill>
              <a:latin typeface="Montserrat Light"/>
            </a:endParaRPr>
          </a:p>
          <a:p>
            <a:pPr marL="518158" lvl="1" indent="-259079" algn="just">
              <a:lnSpc>
                <a:spcPts val="5183"/>
              </a:lnSpc>
              <a:buFont typeface="Arial"/>
              <a:buChar char="•"/>
            </a:pPr>
            <a:r>
              <a:rPr lang="en-US" sz="2399" spc="124" dirty="0">
                <a:solidFill>
                  <a:srgbClr val="010101"/>
                </a:solidFill>
                <a:latin typeface="Montserrat Light"/>
              </a:rPr>
              <a:t>Sensors</a:t>
            </a:r>
          </a:p>
          <a:p>
            <a:pPr marL="518158" lvl="1" indent="-259079" algn="just">
              <a:lnSpc>
                <a:spcPts val="5183"/>
              </a:lnSpc>
              <a:buFont typeface="Arial"/>
              <a:buChar char="•"/>
            </a:pPr>
            <a:r>
              <a:rPr lang="en-US" sz="2399" spc="124" dirty="0">
                <a:solidFill>
                  <a:srgbClr val="010101"/>
                </a:solidFill>
                <a:latin typeface="Montserrat Light"/>
              </a:rPr>
              <a:t>limited space (33cl)</a:t>
            </a:r>
          </a:p>
          <a:p>
            <a:pPr marL="518158" lvl="1" indent="-259079" algn="just">
              <a:lnSpc>
                <a:spcPts val="5183"/>
              </a:lnSpc>
              <a:buFont typeface="Arial"/>
              <a:buChar char="•"/>
            </a:pPr>
            <a:r>
              <a:rPr lang="en-US" sz="2399" spc="124" dirty="0">
                <a:solidFill>
                  <a:srgbClr val="010101"/>
                </a:solidFill>
                <a:latin typeface="Montserrat Light"/>
              </a:rPr>
              <a:t>a battery</a:t>
            </a:r>
          </a:p>
          <a:p>
            <a:pPr marL="518158" lvl="1" indent="-259079" algn="just">
              <a:lnSpc>
                <a:spcPts val="5183"/>
              </a:lnSpc>
              <a:buFont typeface="Arial"/>
              <a:buChar char="•"/>
            </a:pPr>
            <a:r>
              <a:rPr lang="en-US" sz="2399" spc="124" dirty="0">
                <a:solidFill>
                  <a:srgbClr val="010101"/>
                </a:solidFill>
                <a:latin typeface="Montserrat Light"/>
              </a:rPr>
              <a:t>impact protections</a:t>
            </a:r>
          </a:p>
          <a:p>
            <a:pPr marL="518158" lvl="1" indent="-259079" algn="just">
              <a:lnSpc>
                <a:spcPts val="5183"/>
              </a:lnSpc>
              <a:buFont typeface="Arial"/>
              <a:buChar char="•"/>
            </a:pPr>
            <a:r>
              <a:rPr lang="en-US" sz="2399" spc="124" dirty="0">
                <a:solidFill>
                  <a:srgbClr val="010101"/>
                </a:solidFill>
                <a:latin typeface="Montserrat Light"/>
              </a:rPr>
              <a:t>weight management</a:t>
            </a:r>
          </a:p>
          <a:p>
            <a:pPr marL="518158" lvl="1" indent="-259079" algn="just">
              <a:lnSpc>
                <a:spcPts val="5183"/>
              </a:lnSpc>
              <a:buFont typeface="Arial"/>
              <a:buChar char="•"/>
            </a:pPr>
            <a:r>
              <a:rPr lang="en-US" sz="2399" spc="124" dirty="0">
                <a:solidFill>
                  <a:srgbClr val="010101"/>
                </a:solidFill>
                <a:latin typeface="Montserrat Light"/>
              </a:rPr>
              <a:t>cable management</a:t>
            </a:r>
          </a:p>
        </p:txBody>
      </p:sp>
      <p:sp>
        <p:nvSpPr>
          <p:cNvPr id="12" name="Freeform 12"/>
          <p:cNvSpPr/>
          <p:nvPr/>
        </p:nvSpPr>
        <p:spPr>
          <a:xfrm>
            <a:off x="16539867" y="215788"/>
            <a:ext cx="1438867" cy="1805010"/>
          </a:xfrm>
          <a:custGeom>
            <a:avLst/>
            <a:gdLst/>
            <a:ahLst/>
            <a:cxnLst/>
            <a:rect l="l" t="t" r="r" b="b"/>
            <a:pathLst>
              <a:path w="1438867" h="1625825">
                <a:moveTo>
                  <a:pt x="0" y="0"/>
                </a:moveTo>
                <a:lnTo>
                  <a:pt x="1438866" y="0"/>
                </a:lnTo>
                <a:lnTo>
                  <a:pt x="1438866" y="1625824"/>
                </a:lnTo>
                <a:lnTo>
                  <a:pt x="0" y="1625824"/>
                </a:lnTo>
                <a:lnTo>
                  <a:pt x="0" y="0"/>
                </a:lnTo>
                <a:close/>
              </a:path>
            </a:pathLst>
          </a:custGeom>
          <a:blipFill>
            <a:blip r:embed="rId4"/>
            <a:stretch>
              <a:fillRect/>
            </a:stretch>
          </a:blipFill>
        </p:spPr>
      </p:sp>
      <p:sp>
        <p:nvSpPr>
          <p:cNvPr id="14" name="TextBox 14"/>
          <p:cNvSpPr txBox="1"/>
          <p:nvPr/>
        </p:nvSpPr>
        <p:spPr>
          <a:xfrm>
            <a:off x="6469190" y="943331"/>
            <a:ext cx="9578174" cy="898392"/>
          </a:xfrm>
          <a:prstGeom prst="rect">
            <a:avLst/>
          </a:prstGeom>
        </p:spPr>
        <p:txBody>
          <a:bodyPr lIns="0" tIns="0" rIns="0" bIns="0" rtlCol="0" anchor="t">
            <a:spAutoFit/>
          </a:bodyPr>
          <a:lstStyle/>
          <a:p>
            <a:pPr marL="0" lvl="0" indent="0" algn="l">
              <a:lnSpc>
                <a:spcPts val="7291"/>
              </a:lnSpc>
              <a:spcBef>
                <a:spcPct val="0"/>
              </a:spcBef>
            </a:pPr>
            <a:r>
              <a:rPr lang="en-US" sz="5283" spc="184" dirty="0">
                <a:solidFill>
                  <a:srgbClr val="010101"/>
                </a:solidFill>
                <a:latin typeface="Archivo Black"/>
              </a:rPr>
              <a:t>INSIDE THE CANSAT</a:t>
            </a:r>
          </a:p>
        </p:txBody>
      </p:sp>
      <p:grpSp>
        <p:nvGrpSpPr>
          <p:cNvPr id="27" name="Groupe 26">
            <a:extLst>
              <a:ext uri="{FF2B5EF4-FFF2-40B4-BE49-F238E27FC236}">
                <a16:creationId xmlns:a16="http://schemas.microsoft.com/office/drawing/2014/main" id="{7FF48B6C-3B4A-D6BB-E013-E27E0F061BF6}"/>
              </a:ext>
            </a:extLst>
          </p:cNvPr>
          <p:cNvGrpSpPr/>
          <p:nvPr/>
        </p:nvGrpSpPr>
        <p:grpSpPr>
          <a:xfrm>
            <a:off x="10378912" y="4991099"/>
            <a:ext cx="2037172" cy="3358715"/>
            <a:chOff x="10116475" y="4637936"/>
            <a:chExt cx="2037172" cy="3025292"/>
          </a:xfrm>
        </p:grpSpPr>
        <p:sp>
          <p:nvSpPr>
            <p:cNvPr id="15" name="AutoShape 15"/>
            <p:cNvSpPr/>
            <p:nvPr/>
          </p:nvSpPr>
          <p:spPr>
            <a:xfrm>
              <a:off x="10116475" y="4637936"/>
              <a:ext cx="2037172" cy="1482039"/>
            </a:xfrm>
            <a:prstGeom prst="line">
              <a:avLst/>
            </a:prstGeom>
            <a:ln w="38100" cap="flat">
              <a:solidFill>
                <a:srgbClr val="000000"/>
              </a:solidFill>
              <a:prstDash val="sysDot"/>
              <a:headEnd type="none" w="sm" len="sm"/>
              <a:tailEnd type="none" w="sm" len="sm"/>
            </a:ln>
          </p:spPr>
        </p:sp>
        <p:sp>
          <p:nvSpPr>
            <p:cNvPr id="16" name="AutoShape 16"/>
            <p:cNvSpPr/>
            <p:nvPr/>
          </p:nvSpPr>
          <p:spPr>
            <a:xfrm>
              <a:off x="10116475" y="5143500"/>
              <a:ext cx="2037172" cy="976475"/>
            </a:xfrm>
            <a:prstGeom prst="line">
              <a:avLst/>
            </a:prstGeom>
            <a:ln w="38100" cap="flat">
              <a:solidFill>
                <a:srgbClr val="000000"/>
              </a:solidFill>
              <a:prstDash val="sysDot"/>
              <a:headEnd type="none" w="sm" len="sm"/>
              <a:tailEnd type="none" w="sm" len="sm"/>
            </a:ln>
          </p:spPr>
        </p:sp>
        <p:sp>
          <p:nvSpPr>
            <p:cNvPr id="17" name="AutoShape 17"/>
            <p:cNvSpPr/>
            <p:nvPr/>
          </p:nvSpPr>
          <p:spPr>
            <a:xfrm>
              <a:off x="10116475" y="5813711"/>
              <a:ext cx="2037172" cy="306264"/>
            </a:xfrm>
            <a:prstGeom prst="line">
              <a:avLst/>
            </a:prstGeom>
            <a:ln w="38100" cap="flat">
              <a:solidFill>
                <a:srgbClr val="000000"/>
              </a:solidFill>
              <a:prstDash val="sysDot"/>
              <a:headEnd type="none" w="sm" len="sm"/>
              <a:tailEnd type="none" w="sm" len="sm"/>
            </a:ln>
          </p:spPr>
        </p:sp>
        <p:sp>
          <p:nvSpPr>
            <p:cNvPr id="18" name="AutoShape 18"/>
            <p:cNvSpPr/>
            <p:nvPr/>
          </p:nvSpPr>
          <p:spPr>
            <a:xfrm flipV="1">
              <a:off x="10116475" y="6119975"/>
              <a:ext cx="2037172" cy="234387"/>
            </a:xfrm>
            <a:prstGeom prst="line">
              <a:avLst/>
            </a:prstGeom>
            <a:ln w="38100" cap="flat">
              <a:solidFill>
                <a:srgbClr val="000000"/>
              </a:solidFill>
              <a:prstDash val="sysDot"/>
              <a:headEnd type="none" w="sm" len="sm"/>
              <a:tailEnd type="none" w="sm" len="sm"/>
            </a:ln>
          </p:spPr>
        </p:sp>
        <p:sp>
          <p:nvSpPr>
            <p:cNvPr id="19" name="AutoShape 19"/>
            <p:cNvSpPr/>
            <p:nvPr/>
          </p:nvSpPr>
          <p:spPr>
            <a:xfrm flipV="1">
              <a:off x="10116475" y="6119975"/>
              <a:ext cx="2037172" cy="966056"/>
            </a:xfrm>
            <a:prstGeom prst="line">
              <a:avLst/>
            </a:prstGeom>
            <a:ln w="38100" cap="flat">
              <a:solidFill>
                <a:srgbClr val="000000"/>
              </a:solidFill>
              <a:prstDash val="sysDot"/>
              <a:headEnd type="none" w="sm" len="sm"/>
              <a:tailEnd type="none" w="sm" len="sm"/>
            </a:ln>
          </p:spPr>
        </p:sp>
        <p:sp>
          <p:nvSpPr>
            <p:cNvPr id="20" name="AutoShape 20"/>
            <p:cNvSpPr/>
            <p:nvPr/>
          </p:nvSpPr>
          <p:spPr>
            <a:xfrm flipV="1">
              <a:off x="10116475" y="6119975"/>
              <a:ext cx="2037172" cy="1543253"/>
            </a:xfrm>
            <a:prstGeom prst="line">
              <a:avLst/>
            </a:prstGeom>
            <a:ln w="38100" cap="flat">
              <a:solidFill>
                <a:srgbClr val="000000"/>
              </a:solidFill>
              <a:prstDash val="sysDot"/>
              <a:headEnd type="none" w="sm" len="sm"/>
              <a:tailEnd type="none" w="sm" len="sm"/>
            </a:ln>
          </p:spPr>
        </p:sp>
      </p:grpSp>
      <p:pic>
        <p:nvPicPr>
          <p:cNvPr id="24" name="Image 23">
            <a:extLst>
              <a:ext uri="{FF2B5EF4-FFF2-40B4-BE49-F238E27FC236}">
                <a16:creationId xmlns:a16="http://schemas.microsoft.com/office/drawing/2014/main" id="{DA459877-3AB3-1C6C-74A4-F21FEAAF579F}"/>
              </a:ext>
            </a:extLst>
          </p:cNvPr>
          <p:cNvPicPr>
            <a:picLocks noChangeAspect="1"/>
          </p:cNvPicPr>
          <p:nvPr/>
        </p:nvPicPr>
        <p:blipFill>
          <a:blip r:embed="rId5"/>
          <a:stretch>
            <a:fillRect/>
          </a:stretch>
        </p:blipFill>
        <p:spPr>
          <a:xfrm>
            <a:off x="15247888" y="4097797"/>
            <a:ext cx="2626960" cy="2844712"/>
          </a:xfrm>
          <a:prstGeom prst="rect">
            <a:avLst/>
          </a:prstGeom>
        </p:spPr>
      </p:pic>
      <p:pic>
        <p:nvPicPr>
          <p:cNvPr id="26" name="Image 25">
            <a:extLst>
              <a:ext uri="{FF2B5EF4-FFF2-40B4-BE49-F238E27FC236}">
                <a16:creationId xmlns:a16="http://schemas.microsoft.com/office/drawing/2014/main" id="{A953B38C-8C9D-862E-8FE4-EEC66B97B96B}"/>
              </a:ext>
            </a:extLst>
          </p:cNvPr>
          <p:cNvPicPr>
            <a:picLocks noChangeAspect="1"/>
          </p:cNvPicPr>
          <p:nvPr/>
        </p:nvPicPr>
        <p:blipFill>
          <a:blip r:embed="rId6"/>
          <a:stretch>
            <a:fillRect/>
          </a:stretch>
        </p:blipFill>
        <p:spPr>
          <a:xfrm>
            <a:off x="12543332" y="6667674"/>
            <a:ext cx="3821435" cy="3463199"/>
          </a:xfrm>
          <a:prstGeom prst="rect">
            <a:avLst/>
          </a:prstGeom>
        </p:spPr>
      </p:pic>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892249" y="0"/>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41" r="-37738"/>
            </a:stretch>
          </a:blipFill>
        </p:spPr>
      </p:sp>
      <p:sp>
        <p:nvSpPr>
          <p:cNvPr id="13" name="TextBox 13"/>
          <p:cNvSpPr txBox="1"/>
          <p:nvPr/>
        </p:nvSpPr>
        <p:spPr>
          <a:xfrm>
            <a:off x="6121151" y="2026605"/>
            <a:ext cx="4950833" cy="5820824"/>
          </a:xfrm>
          <a:prstGeom prst="rect">
            <a:avLst/>
          </a:prstGeom>
        </p:spPr>
        <p:txBody>
          <a:bodyPr lIns="0" tIns="0" rIns="0" bIns="0" rtlCol="0" anchor="t">
            <a:spAutoFit/>
          </a:bodyPr>
          <a:lstStyle/>
          <a:p>
            <a:pPr marL="471781" lvl="1" indent="-235891">
              <a:lnSpc>
                <a:spcPts val="4195"/>
              </a:lnSpc>
              <a:buFont typeface="Arial"/>
              <a:buChar char="•"/>
            </a:pPr>
            <a:r>
              <a:rPr lang="en-US" sz="2185" spc="214" dirty="0">
                <a:solidFill>
                  <a:srgbClr val="000000"/>
                </a:solidFill>
                <a:latin typeface="Montserrat Light"/>
              </a:rPr>
              <a:t>Taking pressure, humidity and temperature using the MS8607 sensor​</a:t>
            </a:r>
          </a:p>
          <a:p>
            <a:pPr marL="471781" lvl="1" indent="-235891">
              <a:lnSpc>
                <a:spcPts val="4195"/>
              </a:lnSpc>
              <a:buFont typeface="Arial"/>
              <a:buChar char="•"/>
            </a:pPr>
            <a:r>
              <a:rPr lang="en-US" sz="2185" spc="214" dirty="0">
                <a:solidFill>
                  <a:srgbClr val="000000"/>
                </a:solidFill>
                <a:latin typeface="Montserrat Light"/>
              </a:rPr>
              <a:t>Using the APC220 to send/receive a signal​ and the data </a:t>
            </a:r>
          </a:p>
          <a:p>
            <a:pPr marL="471781" lvl="1" indent="-235891">
              <a:lnSpc>
                <a:spcPts val="4195"/>
              </a:lnSpc>
              <a:buFont typeface="Arial"/>
              <a:buChar char="•"/>
            </a:pPr>
            <a:r>
              <a:rPr lang="en-US" sz="2185" spc="214" dirty="0">
                <a:solidFill>
                  <a:srgbClr val="000000"/>
                </a:solidFill>
                <a:latin typeface="Montserrat Light"/>
              </a:rPr>
              <a:t>Using a buzzer to send sound​</a:t>
            </a:r>
          </a:p>
          <a:p>
            <a:pPr>
              <a:lnSpc>
                <a:spcPts val="3015"/>
              </a:lnSpc>
            </a:pPr>
            <a:endParaRPr lang="en-US" sz="2185" spc="214" dirty="0">
              <a:solidFill>
                <a:srgbClr val="000000"/>
              </a:solidFill>
              <a:latin typeface="Montserrat Light"/>
            </a:endParaRPr>
          </a:p>
          <a:p>
            <a:pPr>
              <a:lnSpc>
                <a:spcPts val="3015"/>
              </a:lnSpc>
            </a:pPr>
            <a:r>
              <a:rPr lang="en-US" sz="2185" spc="214" dirty="0">
                <a:solidFill>
                  <a:srgbClr val="000000"/>
                </a:solidFill>
                <a:latin typeface="Montserrat Light"/>
              </a:rPr>
              <a:t>Controlling everything with an Arduino Card</a:t>
            </a:r>
          </a:p>
          <a:p>
            <a:pPr>
              <a:lnSpc>
                <a:spcPts val="3015"/>
              </a:lnSpc>
            </a:pPr>
            <a:endParaRPr lang="en-US" sz="2185" spc="214" dirty="0">
              <a:solidFill>
                <a:srgbClr val="000000"/>
              </a:solidFill>
              <a:latin typeface="Montserrat Light"/>
            </a:endParaRPr>
          </a:p>
        </p:txBody>
      </p:sp>
      <p:sp>
        <p:nvSpPr>
          <p:cNvPr id="14" name="TextBox 14"/>
          <p:cNvSpPr txBox="1"/>
          <p:nvPr/>
        </p:nvSpPr>
        <p:spPr>
          <a:xfrm>
            <a:off x="6603210" y="897584"/>
            <a:ext cx="5325326" cy="898392"/>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Archivo Black"/>
              </a:rPr>
              <a:t>SENSORS</a:t>
            </a:r>
          </a:p>
        </p:txBody>
      </p:sp>
      <p:sp>
        <p:nvSpPr>
          <p:cNvPr id="15" name="Freeform 15"/>
          <p:cNvSpPr/>
          <p:nvPr/>
        </p:nvSpPr>
        <p:spPr>
          <a:xfrm>
            <a:off x="16539867" y="215788"/>
            <a:ext cx="1438867" cy="1625825"/>
          </a:xfrm>
          <a:custGeom>
            <a:avLst/>
            <a:gdLst/>
            <a:ahLst/>
            <a:cxnLst/>
            <a:rect l="l" t="t" r="r" b="b"/>
            <a:pathLst>
              <a:path w="1438867" h="1625825">
                <a:moveTo>
                  <a:pt x="0" y="0"/>
                </a:moveTo>
                <a:lnTo>
                  <a:pt x="1438866" y="0"/>
                </a:lnTo>
                <a:lnTo>
                  <a:pt x="1438866" y="1625824"/>
                </a:lnTo>
                <a:lnTo>
                  <a:pt x="0" y="1625824"/>
                </a:lnTo>
                <a:lnTo>
                  <a:pt x="0" y="0"/>
                </a:lnTo>
                <a:close/>
              </a:path>
            </a:pathLst>
          </a:custGeom>
          <a:blipFill>
            <a:blip r:embed="rId4"/>
            <a:stretch>
              <a:fillRect/>
            </a:stretch>
          </a:blipFill>
        </p:spPr>
      </p:sp>
      <p:sp>
        <p:nvSpPr>
          <p:cNvPr id="18" name="Freeform 7">
            <a:extLst>
              <a:ext uri="{FF2B5EF4-FFF2-40B4-BE49-F238E27FC236}">
                <a16:creationId xmlns:a16="http://schemas.microsoft.com/office/drawing/2014/main" id="{A1C254C5-F84B-3E09-440C-8AE7A108F8D1}"/>
              </a:ext>
            </a:extLst>
          </p:cNvPr>
          <p:cNvSpPr/>
          <p:nvPr/>
        </p:nvSpPr>
        <p:spPr>
          <a:xfrm>
            <a:off x="11928536" y="4742703"/>
            <a:ext cx="5487676" cy="5163751"/>
          </a:xfrm>
          <a:custGeom>
            <a:avLst/>
            <a:gdLst/>
            <a:ahLst/>
            <a:cxnLst/>
            <a:rect l="l" t="t" r="r" b="b"/>
            <a:pathLst>
              <a:path w="5487676" h="5163751">
                <a:moveTo>
                  <a:pt x="0" y="0"/>
                </a:moveTo>
                <a:lnTo>
                  <a:pt x="5487676" y="0"/>
                </a:lnTo>
                <a:lnTo>
                  <a:pt x="5487676" y="5163751"/>
                </a:lnTo>
                <a:lnTo>
                  <a:pt x="0" y="5163751"/>
                </a:lnTo>
                <a:lnTo>
                  <a:pt x="0" y="0"/>
                </a:lnTo>
                <a:close/>
              </a:path>
            </a:pathLst>
          </a:custGeom>
          <a:blipFill>
            <a:blip r:embed="rId5"/>
            <a:stretch>
              <a:fillRect/>
            </a:stretch>
          </a:blipFill>
        </p:spPr>
      </p:sp>
      <p:sp>
        <p:nvSpPr>
          <p:cNvPr id="19" name="Freeform 8">
            <a:extLst>
              <a:ext uri="{FF2B5EF4-FFF2-40B4-BE49-F238E27FC236}">
                <a16:creationId xmlns:a16="http://schemas.microsoft.com/office/drawing/2014/main" id="{3E4062CD-85F1-AD7D-8AAF-1F409765DB36}"/>
              </a:ext>
            </a:extLst>
          </p:cNvPr>
          <p:cNvSpPr/>
          <p:nvPr/>
        </p:nvSpPr>
        <p:spPr>
          <a:xfrm>
            <a:off x="11446477" y="-61056"/>
            <a:ext cx="6451794" cy="5245361"/>
          </a:xfrm>
          <a:custGeom>
            <a:avLst/>
            <a:gdLst/>
            <a:ahLst/>
            <a:cxnLst/>
            <a:rect l="l" t="t" r="r" b="b"/>
            <a:pathLst>
              <a:path w="6451794" h="5245361">
                <a:moveTo>
                  <a:pt x="0" y="0"/>
                </a:moveTo>
                <a:lnTo>
                  <a:pt x="6451795" y="0"/>
                </a:lnTo>
                <a:lnTo>
                  <a:pt x="6451795" y="5245361"/>
                </a:lnTo>
                <a:lnTo>
                  <a:pt x="0" y="5245361"/>
                </a:lnTo>
                <a:lnTo>
                  <a:pt x="0" y="0"/>
                </a:lnTo>
                <a:close/>
              </a:path>
            </a:pathLst>
          </a:custGeom>
          <a:blipFill>
            <a:blip r:embed="rId6"/>
            <a:stretch>
              <a:fillRect/>
            </a:stretch>
          </a:blipFill>
        </p:spPr>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892249" y="0"/>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41" r="-37738"/>
            </a:stretch>
          </a:blipFill>
        </p:spPr>
      </p:sp>
      <p:sp>
        <p:nvSpPr>
          <p:cNvPr id="13" name="TextBox 13"/>
          <p:cNvSpPr txBox="1"/>
          <p:nvPr/>
        </p:nvSpPr>
        <p:spPr>
          <a:xfrm>
            <a:off x="6121151" y="2026605"/>
            <a:ext cx="4950833" cy="3820277"/>
          </a:xfrm>
          <a:prstGeom prst="rect">
            <a:avLst/>
          </a:prstGeom>
        </p:spPr>
        <p:txBody>
          <a:bodyPr lIns="0" tIns="0" rIns="0" bIns="0" rtlCol="0" anchor="t">
            <a:spAutoFit/>
          </a:bodyPr>
          <a:lstStyle/>
          <a:p>
            <a:pPr>
              <a:lnSpc>
                <a:spcPts val="3015"/>
              </a:lnSpc>
            </a:pPr>
            <a:r>
              <a:rPr lang="en-US" sz="2185" spc="214" dirty="0">
                <a:solidFill>
                  <a:srgbClr val="000000"/>
                </a:solidFill>
                <a:latin typeface="Montserrat Light"/>
              </a:rPr>
              <a:t>At first we wanted to use an SD card to save our data.</a:t>
            </a:r>
            <a:br>
              <a:rPr lang="en-US" sz="2185" spc="214" dirty="0">
                <a:solidFill>
                  <a:srgbClr val="000000"/>
                </a:solidFill>
                <a:latin typeface="Montserrat Light"/>
              </a:rPr>
            </a:br>
            <a:r>
              <a:rPr lang="en-US" sz="2185" spc="214" dirty="0">
                <a:solidFill>
                  <a:srgbClr val="000000"/>
                </a:solidFill>
                <a:latin typeface="Montserrat Light"/>
              </a:rPr>
              <a:t>Work fine until we started compiling every program together</a:t>
            </a:r>
            <a:br>
              <a:rPr lang="en-US" sz="2185" spc="214" dirty="0">
                <a:solidFill>
                  <a:srgbClr val="000000"/>
                </a:solidFill>
                <a:latin typeface="Montserrat Light"/>
              </a:rPr>
            </a:br>
            <a:br>
              <a:rPr lang="en-US" sz="2185" spc="214" dirty="0">
                <a:solidFill>
                  <a:srgbClr val="000000"/>
                </a:solidFill>
                <a:latin typeface="Montserrat Light"/>
              </a:rPr>
            </a:br>
            <a:r>
              <a:rPr lang="en-US" sz="2185" spc="214" dirty="0">
                <a:solidFill>
                  <a:srgbClr val="000000"/>
                </a:solidFill>
                <a:latin typeface="Montserrat Light"/>
              </a:rPr>
              <a:t>We decided to change our program and use antenna instead of the SD card to transfer data to our computer</a:t>
            </a:r>
          </a:p>
        </p:txBody>
      </p:sp>
      <p:sp>
        <p:nvSpPr>
          <p:cNvPr id="14" name="TextBox 14"/>
          <p:cNvSpPr txBox="1"/>
          <p:nvPr/>
        </p:nvSpPr>
        <p:spPr>
          <a:xfrm>
            <a:off x="6603210" y="897584"/>
            <a:ext cx="5325326" cy="898392"/>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Archivo Black"/>
              </a:rPr>
              <a:t>SENSORS</a:t>
            </a:r>
          </a:p>
        </p:txBody>
      </p:sp>
      <p:sp>
        <p:nvSpPr>
          <p:cNvPr id="15" name="Freeform 15"/>
          <p:cNvSpPr/>
          <p:nvPr/>
        </p:nvSpPr>
        <p:spPr>
          <a:xfrm>
            <a:off x="16539867" y="215788"/>
            <a:ext cx="1438867" cy="1625825"/>
          </a:xfrm>
          <a:custGeom>
            <a:avLst/>
            <a:gdLst/>
            <a:ahLst/>
            <a:cxnLst/>
            <a:rect l="l" t="t" r="r" b="b"/>
            <a:pathLst>
              <a:path w="1438867" h="1625825">
                <a:moveTo>
                  <a:pt x="0" y="0"/>
                </a:moveTo>
                <a:lnTo>
                  <a:pt x="1438866" y="0"/>
                </a:lnTo>
                <a:lnTo>
                  <a:pt x="1438866" y="1625824"/>
                </a:lnTo>
                <a:lnTo>
                  <a:pt x="0" y="1625824"/>
                </a:lnTo>
                <a:lnTo>
                  <a:pt x="0" y="0"/>
                </a:lnTo>
                <a:close/>
              </a:path>
            </a:pathLst>
          </a:custGeom>
          <a:blipFill>
            <a:blip r:embed="rId4"/>
            <a:stretch>
              <a:fillRect/>
            </a:stretch>
          </a:blipFill>
        </p:spPr>
      </p:sp>
      <p:pic>
        <p:nvPicPr>
          <p:cNvPr id="16" name="Image 15">
            <a:extLst>
              <a:ext uri="{FF2B5EF4-FFF2-40B4-BE49-F238E27FC236}">
                <a16:creationId xmlns:a16="http://schemas.microsoft.com/office/drawing/2014/main" id="{1F796472-E272-8998-47F1-0AA97CE7729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935" b="27765"/>
          <a:stretch/>
        </p:blipFill>
        <p:spPr>
          <a:xfrm>
            <a:off x="11798120" y="2095500"/>
            <a:ext cx="4741747" cy="6096000"/>
          </a:xfrm>
          <a:prstGeom prst="rect">
            <a:avLst/>
          </a:prstGeom>
        </p:spPr>
      </p:pic>
    </p:spTree>
    <p:extLst>
      <p:ext uri="{BB962C8B-B14F-4D97-AF65-F5344CB8AC3E}">
        <p14:creationId xmlns:p14="http://schemas.microsoft.com/office/powerpoint/2010/main" val="385215597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4892249" y="0"/>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41" r="-37738"/>
            </a:stretch>
          </a:blipFill>
        </p:spPr>
      </p:sp>
      <p:sp>
        <p:nvSpPr>
          <p:cNvPr id="13" name="TextBox 13"/>
          <p:cNvSpPr txBox="1"/>
          <p:nvPr/>
        </p:nvSpPr>
        <p:spPr>
          <a:xfrm>
            <a:off x="6121151" y="2026605"/>
            <a:ext cx="4950833" cy="3435556"/>
          </a:xfrm>
          <a:prstGeom prst="rect">
            <a:avLst/>
          </a:prstGeom>
        </p:spPr>
        <p:txBody>
          <a:bodyPr lIns="0" tIns="0" rIns="0" bIns="0" rtlCol="0" anchor="t">
            <a:spAutoFit/>
          </a:bodyPr>
          <a:lstStyle/>
          <a:p>
            <a:pPr>
              <a:lnSpc>
                <a:spcPts val="3015"/>
              </a:lnSpc>
            </a:pPr>
            <a:r>
              <a:rPr lang="en-US" sz="2185" spc="214" dirty="0">
                <a:solidFill>
                  <a:srgbClr val="000000"/>
                </a:solidFill>
                <a:latin typeface="Montserrat Light"/>
              </a:rPr>
              <a:t>In this program, at first, we make a sound with the buzzer, then we get data from the sensor, and we send them to our computer through the antenna and at the same time we send a message to our computer so stay in contact with our Cansat.</a:t>
            </a:r>
          </a:p>
        </p:txBody>
      </p:sp>
      <p:sp>
        <p:nvSpPr>
          <p:cNvPr id="14" name="TextBox 14"/>
          <p:cNvSpPr txBox="1"/>
          <p:nvPr/>
        </p:nvSpPr>
        <p:spPr>
          <a:xfrm>
            <a:off x="6603210" y="897584"/>
            <a:ext cx="5325326" cy="898392"/>
          </a:xfrm>
          <a:prstGeom prst="rect">
            <a:avLst/>
          </a:prstGeom>
        </p:spPr>
        <p:txBody>
          <a:bodyPr lIns="0" tIns="0" rIns="0" bIns="0" rtlCol="0" anchor="t">
            <a:spAutoFit/>
          </a:bodyPr>
          <a:lstStyle/>
          <a:p>
            <a:pPr marL="0" lvl="0" indent="0" algn="l">
              <a:lnSpc>
                <a:spcPts val="7291"/>
              </a:lnSpc>
              <a:spcBef>
                <a:spcPct val="0"/>
              </a:spcBef>
            </a:pPr>
            <a:r>
              <a:rPr lang="en-US" sz="5283" spc="184">
                <a:solidFill>
                  <a:srgbClr val="010101"/>
                </a:solidFill>
                <a:latin typeface="Archivo Black"/>
              </a:rPr>
              <a:t>SENSORS</a:t>
            </a:r>
          </a:p>
        </p:txBody>
      </p:sp>
      <p:sp>
        <p:nvSpPr>
          <p:cNvPr id="15" name="Freeform 15"/>
          <p:cNvSpPr/>
          <p:nvPr/>
        </p:nvSpPr>
        <p:spPr>
          <a:xfrm>
            <a:off x="16539867" y="215788"/>
            <a:ext cx="1438867" cy="1625825"/>
          </a:xfrm>
          <a:custGeom>
            <a:avLst/>
            <a:gdLst/>
            <a:ahLst/>
            <a:cxnLst/>
            <a:rect l="l" t="t" r="r" b="b"/>
            <a:pathLst>
              <a:path w="1438867" h="1625825">
                <a:moveTo>
                  <a:pt x="0" y="0"/>
                </a:moveTo>
                <a:lnTo>
                  <a:pt x="1438866" y="0"/>
                </a:lnTo>
                <a:lnTo>
                  <a:pt x="1438866" y="1625824"/>
                </a:lnTo>
                <a:lnTo>
                  <a:pt x="0" y="1625824"/>
                </a:lnTo>
                <a:lnTo>
                  <a:pt x="0" y="0"/>
                </a:lnTo>
                <a:close/>
              </a:path>
            </a:pathLst>
          </a:custGeom>
          <a:blipFill>
            <a:blip r:embed="rId4"/>
            <a:stretch>
              <a:fillRect/>
            </a:stretch>
          </a:blipFill>
        </p:spPr>
      </p:sp>
      <p:pic>
        <p:nvPicPr>
          <p:cNvPr id="10" name="Image 9">
            <a:extLst>
              <a:ext uri="{FF2B5EF4-FFF2-40B4-BE49-F238E27FC236}">
                <a16:creationId xmlns:a16="http://schemas.microsoft.com/office/drawing/2014/main" id="{1F0CCA10-4EDC-598E-05CE-28118B616A3F}"/>
              </a:ext>
            </a:extLst>
          </p:cNvPr>
          <p:cNvPicPr>
            <a:picLocks noChangeAspect="1"/>
          </p:cNvPicPr>
          <p:nvPr/>
        </p:nvPicPr>
        <p:blipFill rotWithShape="1">
          <a:blip r:embed="rId5"/>
          <a:srcRect t="3055" r="35622" b="3549"/>
          <a:stretch/>
        </p:blipFill>
        <p:spPr>
          <a:xfrm>
            <a:off x="11071984" y="1728046"/>
            <a:ext cx="6844158" cy="4724400"/>
          </a:xfrm>
          <a:prstGeom prst="rect">
            <a:avLst/>
          </a:prstGeom>
        </p:spPr>
      </p:pic>
      <p:pic>
        <p:nvPicPr>
          <p:cNvPr id="12" name="Image 11">
            <a:extLst>
              <a:ext uri="{FF2B5EF4-FFF2-40B4-BE49-F238E27FC236}">
                <a16:creationId xmlns:a16="http://schemas.microsoft.com/office/drawing/2014/main" id="{36F13CA1-1EC6-781B-B5E6-8E4500EB840B}"/>
              </a:ext>
            </a:extLst>
          </p:cNvPr>
          <p:cNvPicPr>
            <a:picLocks noChangeAspect="1"/>
          </p:cNvPicPr>
          <p:nvPr/>
        </p:nvPicPr>
        <p:blipFill rotWithShape="1">
          <a:blip r:embed="rId6"/>
          <a:srcRect r="29315"/>
          <a:stretch/>
        </p:blipFill>
        <p:spPr>
          <a:xfrm>
            <a:off x="5916904" y="6452446"/>
            <a:ext cx="11999238" cy="3734321"/>
          </a:xfrm>
          <a:prstGeom prst="rect">
            <a:avLst/>
          </a:prstGeom>
        </p:spPr>
      </p:pic>
    </p:spTree>
    <p:extLst>
      <p:ext uri="{BB962C8B-B14F-4D97-AF65-F5344CB8AC3E}">
        <p14:creationId xmlns:p14="http://schemas.microsoft.com/office/powerpoint/2010/main" val="3710201128"/>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498</Words>
  <Application>Microsoft Office PowerPoint</Application>
  <PresentationFormat>Personnalisé</PresentationFormat>
  <Paragraphs>61</Paragraphs>
  <Slides>11</Slides>
  <Notes>2</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11</vt:i4>
      </vt:variant>
    </vt:vector>
  </HeadingPairs>
  <TitlesOfParts>
    <vt:vector size="18" baseType="lpstr">
      <vt:lpstr>Calibri</vt:lpstr>
      <vt:lpstr>Consolas</vt:lpstr>
      <vt:lpstr>Arial</vt:lpstr>
      <vt:lpstr>Archivo Black</vt:lpstr>
      <vt:lpstr>Montserrat Light</vt:lpstr>
      <vt:lpstr>Montserrat Classic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CanSat DSG ETLV</dc:title>
  <dc:creator>Noah</dc:creator>
  <cp:lastModifiedBy>DELESTRE Noah Gabriel Gaspard</cp:lastModifiedBy>
  <cp:revision>4</cp:revision>
  <dcterms:created xsi:type="dcterms:W3CDTF">2006-08-16T00:00:00Z</dcterms:created>
  <dcterms:modified xsi:type="dcterms:W3CDTF">2024-05-16T13:38:49Z</dcterms:modified>
  <dc:identifier>DAF6OXO2hKU</dc:identifier>
</cp:coreProperties>
</file>